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2_798407D6.xml" ContentType="application/vnd.ms-powerpoint.comments+xml"/>
  <Override PartName="/ppt/comments/modernComment_103_E805693A.xml" ContentType="application/vnd.ms-powerpoint.comments+xml"/>
  <Override PartName="/ppt/comments/modernComment_112_E62F5269.xml" ContentType="application/vnd.ms-powerpoint.comments+xml"/>
  <Override PartName="/ppt/notesSlides/notesSlide2.xml" ContentType="application/vnd.openxmlformats-officedocument.presentationml.notesSlide+xml"/>
  <Override PartName="/ppt/comments/modernComment_106_4B983F0.xml" ContentType="application/vnd.ms-powerpoint.comments+xml"/>
  <Override PartName="/ppt/comments/modernComment_105_B147D8DC.xml" ContentType="application/vnd.ms-powerpoint.comments+xml"/>
  <Override PartName="/ppt/notesSlides/notesSlide3.xml" ContentType="application/vnd.openxmlformats-officedocument.presentationml.notesSlide+xml"/>
  <Override PartName="/ppt/comments/modernComment_109_2D2D39EE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10_377FC04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3" r:id="rId3"/>
    <p:sldId id="258" r:id="rId4"/>
    <p:sldId id="259" r:id="rId5"/>
    <p:sldId id="274" r:id="rId6"/>
    <p:sldId id="262" r:id="rId7"/>
    <p:sldId id="261" r:id="rId8"/>
    <p:sldId id="263" r:id="rId9"/>
    <p:sldId id="265" r:id="rId10"/>
    <p:sldId id="277" r:id="rId11"/>
    <p:sldId id="264" r:id="rId12"/>
    <p:sldId id="27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02F6752-F890-B1BD-922D-DA016B5E06EB}" name="Moshe Sulamy" initials="MS" userId="S::moshesu@mta.ac.il::efdd22ad-b142-4860-a951-f2a3f5dd8e8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97" autoAdjust="0"/>
    <p:restoredTop sz="90157"/>
  </p:normalViewPr>
  <p:slideViewPr>
    <p:cSldViewPr snapToGrid="0">
      <p:cViewPr>
        <p:scale>
          <a:sx n="101" d="100"/>
          <a:sy n="101" d="100"/>
        </p:scale>
        <p:origin x="14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modernComment_102_798407D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BE7D0B-D15D-4761-A269-C595E8256231}" authorId="{D02F6752-F890-B1BD-922D-DA016B5E06EB}" created="2026-01-18T04:26:21.10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38695894" sldId="258"/>
      <ac:spMk id="3" creationId="{018331F0-FB8E-EBB7-C84F-E506E7BAA4DD}"/>
      <ac:txMk cp="0" len="97">
        <ac:context len="107" hash="2145512870"/>
      </ac:txMk>
    </ac:txMkLst>
    <p188:pos x="9954491" y="204798"/>
    <p188:txBody>
      <a:bodyPr/>
      <a:lstStyle/>
      <a:p>
        <a:r>
          <a:rPr lang="en-IL"/>
          <a:t>עדיין הרבה מלל - לקצץ
במשפט שהוא לא איזו הגדרה / אמירה מרכזית - 3-5 מילים ואת השאר אתם אומרים בע"פ - לכל אורך המצגת
(הציטוטים והמשפט בתחתית השקף בסדר)</a:t>
        </a:r>
      </a:p>
    </p188:txBody>
  </p188:cm>
  <p188:cm id="{D08C2164-2C85-4F3A-81FA-AF8524AACBC3}" authorId="{D02F6752-F890-B1BD-922D-DA016B5E06EB}" created="2026-01-18T04:26:28.08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38695894" sldId="258"/>
      <ac:spMk id="7" creationId="{B64E358A-FB18-EDEB-A5A4-30CFB566310A}"/>
      <ac:txMk cp="64" len="39">
        <ac:context len="104" hash="202216051"/>
      </ac:txMk>
    </ac:txMkLst>
    <p188:pos x="7762350" y="539884"/>
    <p188:txBody>
      <a:bodyPr/>
      <a:lstStyle/>
      <a:p>
        <a:r>
          <a:rPr lang="en-IL"/>
          <a:t>משפט מעולה - הפרויקט צריך לשקף זאת</a:t>
        </a:r>
      </a:p>
    </p188:txBody>
  </p188:cm>
</p188:cmLst>
</file>

<file path=ppt/comments/modernComment_103_E805693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6B44238-5E6E-4923-87E8-D700850E6303}" authorId="{D02F6752-F890-B1BD-922D-DA016B5E06EB}" created="2026-01-18T04:25:09.17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892668730" sldId="259"/>
      <ac:spMk id="4" creationId="{FA32AC15-0A48-7215-91AB-1B85207462F0}"/>
      <ac:txMk cp="13" len="183">
        <ac:context len="198" hash="1355511360"/>
      </ac:txMk>
    </ac:txMkLst>
    <p188:pos x="4818467" y="418936"/>
    <p188:txBody>
      <a:bodyPr/>
      <a:lstStyle/>
      <a:p>
        <a:r>
          <a:rPr lang="en-IL"/>
          <a:t>לצמצם אורך פסקאות בכל המצגת (מלבד אולי המרכזיות, וגם אז בזהירות מאוד)</a:t>
        </a:r>
      </a:p>
    </p188:txBody>
  </p188:cm>
  <p188:cm id="{B5F1556D-CCA4-4F30-822F-B56549A17CD8}" authorId="{D02F6752-F890-B1BD-922D-DA016B5E06EB}" created="2026-01-18T04:25:18.25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892668730" sldId="259"/>
      <ac:spMk id="3" creationId="{CA3AAAB7-983E-5B21-4D92-8246605C20D2}"/>
      <ac:txMk cp="0" len="176">
        <ac:context len="177" hash="4221573720"/>
      </ac:txMk>
    </ac:txMkLst>
    <p188:pos x="4431322" y="207927"/>
    <p188:txBody>
      <a:bodyPr/>
      <a:lstStyle/>
      <a:p>
        <a:r>
          <a:rPr lang="en-IL"/>
          <a:t>זו הגדרת הפרויקט - שתופיע בגדול ובמרכז</a:t>
        </a:r>
      </a:p>
    </p188:txBody>
  </p188:cm>
</p188:cmLst>
</file>

<file path=ppt/comments/modernComment_105_B147D8D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0A5B527-FB9C-4C6D-AA4C-7AE9CEF279FA}" authorId="{D02F6752-F890-B1BD-922D-DA016B5E06EB}" status="resolved" created="2026-01-18T04:27:31.34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974275804" sldId="261"/>
      <ac:spMk id="4" creationId="{DE9FAC0E-B5DF-AE17-21D8-06586E5F68F7}"/>
      <ac:txMk cp="0" len="10">
        <ac:context len="68" hash="430812492"/>
      </ac:txMk>
    </ac:txMkLst>
    <p188:pos x="929442" y="209798"/>
    <p188:txBody>
      <a:bodyPr/>
      <a:lstStyle/>
      <a:p>
        <a:r>
          <a:rPr lang="en-IL"/>
          <a:t>עדיף לחשוף סעיף סעיף במהלך הדיבור ולא הכל מראש
כמו-כן לקצץ טקסט גם פה
(מפסיק להעיר על זה אבל כאמור ליישם בכל המצגת)</a:t>
        </a:r>
      </a:p>
    </p188:txBody>
  </p188:cm>
</p188:cmLst>
</file>

<file path=ppt/comments/modernComment_106_4B983F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4BA8224-AC29-4BEA-A3F2-16BCF978D397}" authorId="{D02F6752-F890-B1BD-922D-DA016B5E06EB}" status="resolved" created="2026-01-18T04:26:58.832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79266800" sldId="262"/>
      <ac:spMk id="3" creationId="{81FCC663-01B5-855E-85C3-5F14CF9B8267}"/>
      <ac:txMk cp="165" len="9">
        <ac:context len="176" hash="3323946403"/>
      </ac:txMk>
    </ac:txMkLst>
    <p188:pos x="1343893" y="2381953"/>
    <p188:txBody>
      <a:bodyPr/>
      <a:lstStyle/>
      <a:p>
        <a:r>
          <a:rPr lang="en-IL"/>
          <a:t>למה ירד משפט ה-outcome?
הוא היה טוב</a:t>
        </a:r>
      </a:p>
    </p188:txBody>
  </p188:cm>
</p188:cmLst>
</file>

<file path=ppt/comments/modernComment_109_2D2D39E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51E9D13-CD9E-4941-B810-89E42DC974C8}" authorId="{D02F6752-F890-B1BD-922D-DA016B5E06EB}" created="2026-01-18T04:28:40.04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57938670" sldId="265"/>
      <ac:picMk id="6" creationId="{CF796AAF-1A00-CF77-904F-EE8EBB2E5CC2}"/>
    </ac:deMkLst>
    <p188:txBody>
      <a:bodyPr/>
      <a:lstStyle/>
      <a:p>
        <a:r>
          <a:rPr lang="en-IL"/>
          <a:t>עדיין עדיף תרשים משלכם</a:t>
        </a:r>
      </a:p>
    </p188:txBody>
  </p188:cm>
</p188:cmLst>
</file>

<file path=ppt/comments/modernComment_110_377FC04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BBEC3F2-DBBD-4251-B830-8F835D424F99}" authorId="{D02F6752-F890-B1BD-922D-DA016B5E06EB}" status="resolved" created="2026-01-18T04:29:53.235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931119175" sldId="272"/>
      <ac:spMk id="2" creationId="{F5EBB0FF-D15B-FFC0-A202-1D4B14FA1FDF}"/>
      <ac:txMk cp="0" len="21">
        <ac:context len="22" hash="968529334"/>
      </ac:txMk>
    </ac:txMkLst>
    <p188:pos x="6982688" y="556549"/>
    <p188:txBody>
      <a:bodyPr/>
      <a:lstStyle/>
      <a:p>
        <a:r>
          <a:rPr lang="en-IL"/>
          <a:t>תוסיפו שקף או 2 עם דיאגרמות
UML
בהצגה תרוצו על השקפים האלו מהר, אבל יש מנחים שזה חשוב להם וישאלו על זה שאלות ואז תתעכבו בהתאם</a:t>
        </a:r>
      </a:p>
    </p188:txBody>
  </p188:cm>
</p188:cmLst>
</file>

<file path=ppt/comments/modernComment_112_E62F526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792A92-6B6C-48CC-8DFC-338B616AC2E7}" authorId="{D02F6752-F890-B1BD-922D-DA016B5E06EB}" status="resolved" created="2026-01-09T09:32:18.67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861860969" sldId="274"/>
      <ac:spMk id="3" creationId="{709C2F0D-9463-1A69-21E2-7BDBE9793087}"/>
      <ac:txMk cp="4">
        <ac:context len="187" hash="1973959000"/>
      </ac:txMk>
    </ac:txMkLst>
    <p188:pos x="1669540" y="194699"/>
    <p188:txBody>
      <a:bodyPr/>
      <a:lstStyle/>
      <a:p>
        <a:r>
          <a:rPr lang="en-IL"/>
          <a:t>שימו לב להשתמש בשמות אחידים, שתואמים לספר
(שם זה 
Hunter, builder)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8E201-08E1-4A41-983E-96E44D433619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943D8-02D4-1D48-8D3F-B8E43D731D5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89525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static diagrams and pseudocode that can lead to student disengagement.</a:t>
            </a:r>
          </a:p>
          <a:p>
            <a:r>
              <a:rPr lang="en-US" sz="1200" dirty="0"/>
              <a:t>, especially for students who struggle with abstract concepts.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49141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75162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/>
              <a:t>להוסיף הסברים לכל תיקיה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06595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03830-E1CA-27F8-4DA9-E7E59FE22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DAA160-AEC2-0392-0E31-742DD0F831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359DA6-44EA-141B-BA47-D9529AB5EF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/>
              <a:t>להוסיף הסברים לכל תיקיה</a:t>
            </a:r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B0CC8-5234-CE65-EF01-09179352FA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21070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13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45322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25223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943D8-02D4-1D48-8D3F-B8E43D731D5B}" type="slidenum">
              <a:rPr lang="en-IL" smtClean="0"/>
              <a:t>18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66518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16A2-DAD8-7DAF-AA53-66594756C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44817-4EF0-46D0-93E1-10F4624F1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50928-6197-A2EE-D99A-FA98B52F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285F2-47D7-2157-7530-545CFCF5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05C9E-50CF-861E-448F-F890A843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3947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FC57D-93CA-73B3-58AB-5514513D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EC963-5DA5-5421-93EE-1E5B66574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526A9-457E-EC84-9D64-33091592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7167D-FC5A-1A3D-EFC0-BE5DCA4BB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2401D-6332-15AA-4977-15ED9003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47495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FD5FE1-7AD8-E12F-6100-A55FBD382E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EA2E8-E588-1D96-15F0-975DB5A74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D2C6C-DAC1-74F6-00DA-1F846CD57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67DDF-38AB-6448-62E7-AEE641165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6E2CA-BDB7-E0AC-4ACF-4A2F1B20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962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6119C-679D-8E91-F714-D4DA6AF5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DD1F0-234C-7F94-D18B-35448486C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5B473-0A8B-7A1F-947B-0F8747EA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BEFD-9735-5DF0-5E49-16F30EB0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5361E-05DE-5A39-2209-40B48933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45749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7B475-308E-4981-B604-2F9BF36FB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514B4-2D75-C1B9-EB40-79C8B6EAB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30F72-78E4-8BC4-3CCF-71A7BCA58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8EA0B-E792-E4EF-5BF5-B8536B9C6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6D339-32D4-5D96-E951-C1E716A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1921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7150A-F3B2-069B-C624-0E2717326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1272-34E6-0220-D3DD-BAF8680D6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E7CAC-0390-AE1C-944E-06D838A4E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D6549-2142-72EB-0B0D-5F28F7BE2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553C0-F51B-5D72-18A9-B15F78AD9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A9F19-3F01-C0A9-0341-074B1C25E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88494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81EB8-3143-5E4F-87D1-76ED13271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30BC6-5D88-C881-D30E-21FD2A3F0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C9879-BF93-9A9F-B195-223CB048B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5F1B5F-BA0D-F00F-6BE2-4AD54E738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6CDFC8-9BA0-0B93-1C6F-62B27B8848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3DC12F-C964-7F22-70CE-3088925AA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632EB8-8562-EFCE-84BA-B2FCAFDF2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42513F-70D1-1BDA-D4A8-95A4843E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961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9E66-0A40-FC64-C5B6-9D6DE780A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88E82-BAD2-D77C-D08F-A7CF5D6E2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37B1C-96B6-1696-1712-D313CF170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6121C-D8E2-3FA3-78F6-A4A4136B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0800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D421BD-0E68-28EC-D232-3A2957D23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EA9B92-86D0-EAF6-E4C4-D8ABA4EC2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5FC24-E458-EDD5-599B-D02E9D7DA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4952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A5FE6-2851-BFBE-B3EF-84230E34F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DBF8-4DFE-E2E5-4DF4-1E2BF6B62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E5341-3DBC-8F3D-AA0E-284D3A0197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0F842-8E79-FB5E-EF72-58017E12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D7F55-6036-8573-16FA-0ACE6AA54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6031E-F78D-B54C-F6A7-7BD9E45D2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7051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273D-0238-6133-847A-E71FB9BDE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404A75-F035-C1EA-7CF7-A01EA68DC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14028-52BD-1D12-F91D-34A5B551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C8944-914D-E8FF-D26C-983BF95D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EA5E4-9EB0-0968-43FC-F2658709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66ADC-0A54-FC85-0213-DA245098C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80174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17B4B6-35F0-7186-3083-CDD9FEA55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4BFA-85B9-71B9-F04C-4F730939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8E8CD-41C1-B038-900F-CCC23593B1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80FB4-18D2-8645-894B-9E7CE4448567}" type="datetimeFigureOut">
              <a:rPr lang="en-IL" smtClean="0"/>
              <a:t>18/01/2026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B0033-4AB9-FBF7-C7E0-C4EECA811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007B5-B36B-7706-BDD5-51EECAA71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AC6C6-D394-284F-8509-3E976CFDF4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394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0_377FC04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2_798407D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microsoft.com/office/2018/10/relationships/comments" Target="../comments/modernComment_103_E805693A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12_E62F526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4B983F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microsoft.com/office/2018/10/relationships/comments" Target="../comments/modernComment_105_B147D8DC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9_2D2D39EE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D2F71E-95FF-E9CB-4CAD-3BE42D7AE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382588"/>
            <a:ext cx="4445000" cy="1295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2E2DC1-5ED7-953B-2632-9A87477AEB9F}"/>
              </a:ext>
            </a:extLst>
          </p:cNvPr>
          <p:cNvSpPr txBox="1"/>
          <p:nvPr/>
        </p:nvSpPr>
        <p:spPr>
          <a:xfrm>
            <a:off x="1163052" y="1858764"/>
            <a:ext cx="986589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1600" b="1" dirty="0"/>
              <a:t>Software Engineering Department</a:t>
            </a:r>
            <a:endParaRPr lang="en-IL" sz="1600" dirty="0"/>
          </a:p>
          <a:p>
            <a:pPr algn="ctr"/>
            <a:r>
              <a:rPr lang="en-IL" sz="1600" b="1" dirty="0"/>
              <a:t>Braude College of Engineering</a:t>
            </a:r>
            <a:endParaRPr lang="en-IL" sz="1600" dirty="0"/>
          </a:p>
          <a:p>
            <a:pPr algn="ctr"/>
            <a:r>
              <a:rPr lang="en-IL" sz="1600" b="1" dirty="0"/>
              <a:t>Final Project – Phase A (61998) </a:t>
            </a:r>
            <a:endParaRPr lang="en-IL" sz="1600" dirty="0"/>
          </a:p>
          <a:p>
            <a:pPr algn="ctr"/>
            <a:r>
              <a:rPr lang="en-IL" sz="1600" b="1" dirty="0"/>
              <a:t> </a:t>
            </a:r>
            <a:endParaRPr lang="en-IL" sz="1600" dirty="0"/>
          </a:p>
          <a:p>
            <a:pPr algn="ctr"/>
            <a:r>
              <a:rPr lang="en-IL" sz="1600" b="1" dirty="0"/>
              <a:t>Dynamic Labyrinths - Asymmetric Hunter vs. Builder</a:t>
            </a:r>
            <a:endParaRPr lang="en-IL" sz="1600" dirty="0"/>
          </a:p>
          <a:p>
            <a:pPr algn="ctr"/>
            <a:endParaRPr lang="en-IL" sz="1600" dirty="0"/>
          </a:p>
          <a:p>
            <a:pPr algn="ctr"/>
            <a:r>
              <a:rPr lang="en-IL" sz="1600" b="1" dirty="0"/>
              <a:t>CODE: 26-1-D-22</a:t>
            </a:r>
            <a:endParaRPr lang="en-IL" sz="1600" dirty="0"/>
          </a:p>
          <a:p>
            <a:pPr algn="ctr"/>
            <a:br>
              <a:rPr lang="en-IL" sz="1600" dirty="0"/>
            </a:br>
            <a:r>
              <a:rPr lang="en-IL" sz="1600" dirty="0"/>
              <a:t>By:</a:t>
            </a:r>
            <a:br>
              <a:rPr lang="en-IL" sz="1600" b="1" dirty="0"/>
            </a:br>
            <a:r>
              <a:rPr lang="en-IL" sz="1600" dirty="0"/>
              <a:t>Elio Pikuli</a:t>
            </a:r>
            <a:br>
              <a:rPr lang="en-IL" sz="1600" dirty="0"/>
            </a:br>
            <a:r>
              <a:rPr lang="en-IL" sz="1600" dirty="0"/>
              <a:t>Maxim Lazarenko</a:t>
            </a:r>
          </a:p>
          <a:p>
            <a:pPr algn="ctr"/>
            <a:r>
              <a:rPr lang="en-IL" sz="1600" b="1" dirty="0"/>
              <a:t> </a:t>
            </a:r>
            <a:endParaRPr lang="en-IL" sz="1600" dirty="0"/>
          </a:p>
          <a:p>
            <a:pPr algn="ctr"/>
            <a:r>
              <a:rPr lang="en-IL" sz="1600" dirty="0"/>
              <a:t>Advisor:</a:t>
            </a:r>
            <a:br>
              <a:rPr lang="en-IL" sz="1600" dirty="0"/>
            </a:br>
            <a:r>
              <a:rPr lang="en-IL" sz="1600" dirty="0"/>
              <a:t> PhD. Sulamy Moshe</a:t>
            </a:r>
            <a:br>
              <a:rPr lang="en-IL" sz="1600" dirty="0"/>
            </a:br>
            <a:endParaRPr lang="en-IL" sz="1600" dirty="0"/>
          </a:p>
          <a:p>
            <a:pPr algn="ctr"/>
            <a:r>
              <a:rPr lang="en-IL" sz="1600" dirty="0"/>
              <a:t>Link to GitHub:</a:t>
            </a:r>
            <a:br>
              <a:rPr lang="en-IL" sz="1600" dirty="0"/>
            </a:br>
            <a:r>
              <a:rPr lang="en-IL" sz="1600" dirty="0"/>
              <a:t>https://github.com/ElioPikuli/Dynamic-Labyrinths---Asymmetric-Hunter-vs.-Builder.git</a:t>
            </a:r>
          </a:p>
          <a:p>
            <a:pPr algn="ctr"/>
            <a:endParaRPr lang="en-IL" sz="1600" dirty="0"/>
          </a:p>
        </p:txBody>
      </p:sp>
    </p:spTree>
    <p:extLst>
      <p:ext uri="{BB962C8B-B14F-4D97-AF65-F5344CB8AC3E}">
        <p14:creationId xmlns:p14="http://schemas.microsoft.com/office/powerpoint/2010/main" val="3788100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4FECE4-1759-389D-DF88-6C4CE7E4C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7C6592-5899-8BF4-64CF-C700E2344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5007C985-7800-09E3-BDA6-0A806CE23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9B2105CC-42F3-508C-3C3D-C9DED575E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34BF99-9535-41CA-493F-EEA8BC3ED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Modular and Scalable System Architecture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FBDB8C-0D7E-7815-FFAA-5E0DA2D86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A98E05-55BB-09C9-6EFE-ED3832066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D01CFF-46D8-2FB4-BE25-31AF4A5CA5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590293" y="577990"/>
            <a:ext cx="5947561" cy="570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8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18194F-743E-9D58-812A-BD5071CCC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Training an Adaptive Opponent with Reinforcement Learning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772950-16CE-8BB8-D982-8E89C883B723}"/>
              </a:ext>
            </a:extLst>
          </p:cNvPr>
          <p:cNvSpPr txBox="1">
            <a:spLocks/>
          </p:cNvSpPr>
          <p:nvPr/>
        </p:nvSpPr>
        <p:spPr>
          <a:xfrm>
            <a:off x="630936" y="2787932"/>
            <a:ext cx="4818888" cy="2566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Application in Dynamic Labyrinths</a:t>
            </a:r>
          </a:p>
          <a:p>
            <a:r>
              <a:rPr lang="en-US" sz="2000" dirty="0"/>
              <a:t>We generate an ML agent that acts as an autonomous guard bots.</a:t>
            </a:r>
          </a:p>
          <a:p>
            <a:r>
              <a:rPr lang="en-US" sz="2000" dirty="0"/>
              <a:t>This agent is trained to compete against the Hunter.</a:t>
            </a:r>
          </a:p>
          <a:p>
            <a:r>
              <a:rPr lang="en-US" sz="2000" dirty="0"/>
              <a:t>The result is a challenging opponent that can adapt its strategy.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168F565-3C1B-60A7-C5A3-CE16348C675D}"/>
              </a:ext>
            </a:extLst>
          </p:cNvPr>
          <p:cNvGrpSpPr/>
          <p:nvPr/>
        </p:nvGrpSpPr>
        <p:grpSpPr>
          <a:xfrm>
            <a:off x="6099048" y="2118192"/>
            <a:ext cx="5458968" cy="2621615"/>
            <a:chOff x="1041009" y="1679185"/>
            <a:chExt cx="7772400" cy="37244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E4FDA1-D001-F5BF-2C4D-AFD4A22EB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2150"/>
            <a:stretch>
              <a:fillRect/>
            </a:stretch>
          </p:blipFill>
          <p:spPr>
            <a:xfrm>
              <a:off x="1041009" y="1679185"/>
              <a:ext cx="7772400" cy="3724422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1D9559-048E-1CE9-DB56-536E70C4E6A6}"/>
                </a:ext>
              </a:extLst>
            </p:cNvPr>
            <p:cNvSpPr/>
            <p:nvPr/>
          </p:nvSpPr>
          <p:spPr>
            <a:xfrm>
              <a:off x="1167618" y="2630658"/>
              <a:ext cx="1406770" cy="2686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</p:spTree>
    <p:extLst>
      <p:ext uri="{BB962C8B-B14F-4D97-AF65-F5344CB8AC3E}">
        <p14:creationId xmlns:p14="http://schemas.microsoft.com/office/powerpoint/2010/main" val="1577700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33A04-E247-A33B-E03E-05095D4F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L" sz="5400" dirty="0"/>
              <a:t>Pathfinding Algorithms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71E06-88C1-BC81-734D-AC8854CE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071307"/>
            <a:ext cx="4243589" cy="3320668"/>
          </a:xfrm>
        </p:spPr>
        <p:txBody>
          <a:bodyPr>
            <a:normAutofit/>
          </a:bodyPr>
          <a:lstStyle/>
          <a:p>
            <a:pPr lvl="0" fontAlgn="base">
              <a:spcAft>
                <a:spcPct val="0"/>
              </a:spcAft>
            </a:pPr>
            <a:r>
              <a:rPr lang="en-IL" altLang="en-IL" sz="2200" dirty="0"/>
              <a:t>LPA*: Designed specifically for dynamic environments.</a:t>
            </a:r>
            <a:br>
              <a:rPr lang="en-IL" altLang="en-IL" sz="2200" dirty="0"/>
            </a:br>
            <a:endParaRPr lang="en-IL" altLang="en-IL" sz="2200" dirty="0"/>
          </a:p>
          <a:p>
            <a:pPr lvl="0" fontAlgn="base">
              <a:spcAft>
                <a:spcPct val="0"/>
              </a:spcAft>
            </a:pPr>
            <a:r>
              <a:rPr lang="en-IL" altLang="en-IL" sz="2200" dirty="0"/>
              <a:t>D* Lite: Optimized for navigation in unknown terrain.</a:t>
            </a:r>
            <a:br>
              <a:rPr lang="en-IL" altLang="en-IL" sz="2200" dirty="0"/>
            </a:br>
            <a:endParaRPr lang="en-IL" altLang="en-IL" sz="2200" dirty="0"/>
          </a:p>
          <a:p>
            <a:pPr lvl="0" fontAlgn="base">
              <a:spcAft>
                <a:spcPct val="0"/>
              </a:spcAft>
            </a:pPr>
            <a:r>
              <a:rPr lang="en-IL" altLang="en-IL" sz="2200" dirty="0"/>
              <a:t>ARA*: Balances calculation speed with solution perfection.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096B8B-BECC-B81C-D4E1-553ABC186D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3" r="41142" b="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5954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AB25A-953E-A917-82AA-711379A5C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Defining Success: Core Functional Requirements</a:t>
            </a:r>
            <a:endParaRPr lang="en-IL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023A1-43B3-8BB3-2187-13C380E7F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3102" y="1887085"/>
            <a:ext cx="9116683" cy="41549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Visually render the step-by-step execution of algorithms.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Support cross-platform multiplayer.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Generate a competitive ML Agent.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Display educational information.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Allow the Builder to place obstacles.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Enable </a:t>
            </a:r>
            <a:r>
              <a:rPr lang="en-US" sz="1800" dirty="0" err="1"/>
              <a:t>replayability</a:t>
            </a:r>
            <a:r>
              <a:rPr lang="en-US" sz="1800" dirty="0"/>
              <a:t> of maps.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1800" dirty="0"/>
              <a:t>Show the best time of optimal algorithm.</a:t>
            </a:r>
            <a:endParaRPr lang="en-IL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C276B5-C039-3379-29E3-260846F6A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93709"/>
            <a:ext cx="914902" cy="444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30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6B5FD-283D-5FCB-EBCB-B98C8BA7C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Ensuring a Quality Experience: Non-Functional Goals</a:t>
            </a:r>
            <a:endParaRPr lang="en-IL" sz="3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13652F-E842-AF7A-ECBC-EFDBCE0D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9133" y="1690689"/>
            <a:ext cx="3538090" cy="1367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Performance &amp; Compatibility</a:t>
            </a:r>
          </a:p>
          <a:p>
            <a:pPr marL="0" indent="0">
              <a:buNone/>
            </a:pPr>
            <a:r>
              <a:rPr lang="en-US" sz="2000" dirty="0"/>
              <a:t>The game will be fully functional on Windows and Android.</a:t>
            </a:r>
            <a:endParaRPr lang="en-IL" sz="1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7E9319-7274-BF48-E4BA-F8BCC74CF321}"/>
              </a:ext>
            </a:extLst>
          </p:cNvPr>
          <p:cNvSpPr txBox="1">
            <a:spLocks/>
          </p:cNvSpPr>
          <p:nvPr/>
        </p:nvSpPr>
        <p:spPr>
          <a:xfrm>
            <a:off x="2379133" y="4534775"/>
            <a:ext cx="3298634" cy="1367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Reliability</a:t>
            </a:r>
          </a:p>
          <a:p>
            <a:pPr marL="0" indent="0">
              <a:buNone/>
            </a:pPr>
            <a:r>
              <a:rPr lang="en-US" sz="2000" dirty="0"/>
              <a:t>Algorithmic integrity will be strictly kept.</a:t>
            </a:r>
            <a:endParaRPr lang="en-IL" sz="1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C73473-09C8-0A61-EB86-ED1DE7448F0C}"/>
              </a:ext>
            </a:extLst>
          </p:cNvPr>
          <p:cNvSpPr txBox="1">
            <a:spLocks/>
          </p:cNvSpPr>
          <p:nvPr/>
        </p:nvSpPr>
        <p:spPr>
          <a:xfrm>
            <a:off x="8055166" y="4534776"/>
            <a:ext cx="3298634" cy="1958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Engagement</a:t>
            </a:r>
          </a:p>
          <a:p>
            <a:pPr marL="0" indent="0">
              <a:buNone/>
            </a:pPr>
            <a:r>
              <a:rPr lang="en-US" sz="2000" dirty="0"/>
              <a:t>The game will be fun and successfully achieve its educational purpose.</a:t>
            </a:r>
            <a:endParaRPr lang="en-IL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7E7B46-F71B-DE9C-5632-DFD8EFBFFDF8}"/>
              </a:ext>
            </a:extLst>
          </p:cNvPr>
          <p:cNvSpPr txBox="1">
            <a:spLocks/>
          </p:cNvSpPr>
          <p:nvPr/>
        </p:nvSpPr>
        <p:spPr>
          <a:xfrm>
            <a:off x="8055166" y="1690687"/>
            <a:ext cx="3664980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Usability</a:t>
            </a:r>
          </a:p>
          <a:p>
            <a:pPr marL="0" indent="0">
              <a:buNone/>
            </a:pPr>
            <a:r>
              <a:rPr lang="en-US" sz="2000" dirty="0"/>
              <a:t>The Ul will automatically adapt to different screen resolutions.</a:t>
            </a:r>
            <a:endParaRPr lang="en-IL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55E4D47-8809-F881-1FD2-73F9CD4DD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127" y="1690687"/>
            <a:ext cx="1837865" cy="13273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E0BC70-C79E-2DC6-747B-6D345B555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86" y="4534775"/>
            <a:ext cx="1316351" cy="147121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C6F387-FCC5-B33B-BF49-F3E1E3E11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429" y="1690687"/>
            <a:ext cx="1989666" cy="1367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206FEC2-D84B-82A3-0C45-BDFB59AE1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6134" y="4404649"/>
            <a:ext cx="1635858" cy="15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7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B0F7B-E73A-9E34-8A2C-84BA82CB6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Our Commitment to Quality: Verification and Evaluation</a:t>
            </a:r>
            <a:endParaRPr lang="en-IL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FE9DC-9104-0801-92AA-393C780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618"/>
            <a:ext cx="9668435" cy="558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utilize the industry-standard Unity Test Framework (UTF) for automated testing.</a:t>
            </a:r>
            <a:endParaRPr lang="en-IL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6482344-87E6-B791-EDD6-5C13077A61B8}"/>
              </a:ext>
            </a:extLst>
          </p:cNvPr>
          <p:cNvSpPr txBox="1">
            <a:spLocks/>
          </p:cNvSpPr>
          <p:nvPr/>
        </p:nvSpPr>
        <p:spPr>
          <a:xfrm>
            <a:off x="838200" y="2341194"/>
            <a:ext cx="4666130" cy="558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Evaluation Strategy</a:t>
            </a:r>
            <a:endParaRPr lang="en-IL" sz="20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0D5356-9F9E-11DB-8D40-33D7B5DF8121}"/>
              </a:ext>
            </a:extLst>
          </p:cNvPr>
          <p:cNvSpPr txBox="1">
            <a:spLocks/>
          </p:cNvSpPr>
          <p:nvPr/>
        </p:nvSpPr>
        <p:spPr>
          <a:xfrm>
            <a:off x="1531784" y="2900181"/>
            <a:ext cx="7064829" cy="2899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Algorithmic Integrity: </a:t>
            </a:r>
            <a:r>
              <a:rPr lang="en-US" sz="2000" dirty="0"/>
              <a:t>Verifying the mathematical accuracy.</a:t>
            </a:r>
          </a:p>
          <a:p>
            <a:pPr marL="0" indent="0">
              <a:buNone/>
            </a:pPr>
            <a:br>
              <a:rPr lang="en-US" sz="2000" b="1" dirty="0"/>
            </a:br>
            <a:r>
              <a:rPr lang="en-US" sz="2000" b="1" dirty="0"/>
              <a:t>System Performance: </a:t>
            </a:r>
            <a:r>
              <a:rPr lang="en-US" sz="2000" dirty="0"/>
              <a:t>Measuring network stability.</a:t>
            </a:r>
          </a:p>
          <a:p>
            <a:pPr marL="0" indent="0">
              <a:buNone/>
            </a:pPr>
            <a:br>
              <a:rPr lang="en-US" sz="2000" b="1" dirty="0"/>
            </a:br>
            <a:r>
              <a:rPr lang="en-US" sz="2000" b="1" dirty="0"/>
              <a:t>ML-Agent Proficiency:</a:t>
            </a:r>
            <a:r>
              <a:rPr lang="en-US" sz="2000" dirty="0"/>
              <a:t> Assessing the Al agent’s behavior.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Educational Efficacy:</a:t>
            </a:r>
            <a:r>
              <a:rPr lang="en-US" sz="2000" dirty="0"/>
              <a:t> Evaluating the design's effectiveness.</a:t>
            </a:r>
            <a:endParaRPr lang="en-IL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5CC2D3-6498-2A70-47D9-9A59C02D5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01439"/>
            <a:ext cx="693584" cy="256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3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EEA4577-FFE4-9F0C-6483-38A4A1B9BC0D}"/>
              </a:ext>
            </a:extLst>
          </p:cNvPr>
          <p:cNvSpPr txBox="1">
            <a:spLocks/>
          </p:cNvSpPr>
          <p:nvPr/>
        </p:nvSpPr>
        <p:spPr>
          <a:xfrm>
            <a:off x="838200" y="1185494"/>
            <a:ext cx="4666130" cy="558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/>
              <a:t>Verification Tools</a:t>
            </a:r>
            <a:endParaRPr lang="en-IL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EADFA-5282-D669-6A10-0C35272AB2C5}"/>
              </a:ext>
            </a:extLst>
          </p:cNvPr>
          <p:cNvSpPr txBox="1"/>
          <p:nvPr/>
        </p:nvSpPr>
        <p:spPr>
          <a:xfrm>
            <a:off x="4534149" y="2342981"/>
            <a:ext cx="31237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PlayMode</a:t>
            </a:r>
            <a:r>
              <a:rPr lang="en-US" sz="2400" b="1" dirty="0"/>
              <a:t> Tests</a:t>
            </a:r>
          </a:p>
          <a:p>
            <a:r>
              <a:rPr lang="en-US" sz="2400" dirty="0"/>
              <a:t>Integration tests to verify game mechanics.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58D18D-5363-D95A-1E72-6B1AE65D5138}"/>
              </a:ext>
            </a:extLst>
          </p:cNvPr>
          <p:cNvSpPr txBox="1"/>
          <p:nvPr/>
        </p:nvSpPr>
        <p:spPr>
          <a:xfrm>
            <a:off x="838200" y="2348315"/>
            <a:ext cx="3413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EditMode</a:t>
            </a:r>
            <a:r>
              <a:rPr lang="en-US" sz="2400" b="1" dirty="0"/>
              <a:t> Tests</a:t>
            </a:r>
          </a:p>
          <a:p>
            <a:r>
              <a:rPr lang="en-US" sz="2400" dirty="0"/>
              <a:t>Unit tests for algorithms, run instantly in the editor.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A37F0A-53D2-D724-FB93-1EC64E16A73A}"/>
              </a:ext>
            </a:extLst>
          </p:cNvPr>
          <p:cNvSpPr txBox="1"/>
          <p:nvPr/>
        </p:nvSpPr>
        <p:spPr>
          <a:xfrm>
            <a:off x="7940114" y="2274838"/>
            <a:ext cx="3261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Performance Testing Extension</a:t>
            </a:r>
          </a:p>
          <a:p>
            <a:r>
              <a:rPr lang="en-US" sz="2400" dirty="0"/>
              <a:t>Benchmarking tools to measure execution.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4201564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2E353-324A-7890-7D86-F4FD2564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Navigating Development: Key Challenges and Learnings</a:t>
            </a:r>
            <a:endParaRPr lang="en-IL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01A83-1A9E-4A48-D26D-3ADA68B6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037"/>
            <a:ext cx="10515600" cy="8359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intend to adopt an iterative “learn-by-doing” methodology, supplementing a foundational Unity course with extensive research into documentation and developer forums.</a:t>
            </a:r>
            <a:endParaRPr lang="en-IL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2738CB-3A92-48DF-4151-B265F31D5FF6}"/>
              </a:ext>
            </a:extLst>
          </p:cNvPr>
          <p:cNvSpPr txBox="1"/>
          <p:nvPr/>
        </p:nvSpPr>
        <p:spPr>
          <a:xfrm>
            <a:off x="1697751" y="2643551"/>
            <a:ext cx="3709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Optimization for Mobile Hardware</a:t>
            </a:r>
          </a:p>
          <a:p>
            <a:r>
              <a:rPr lang="en-US" dirty="0"/>
              <a:t>The computational expense of pathfinding required strict memory and resource management.</a:t>
            </a:r>
            <a:endParaRPr lang="en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6DC6F1-59DB-4248-4D64-7EC937F5DB2B}"/>
              </a:ext>
            </a:extLst>
          </p:cNvPr>
          <p:cNvSpPr txBox="1"/>
          <p:nvPr/>
        </p:nvSpPr>
        <p:spPr>
          <a:xfrm>
            <a:off x="7548155" y="2643551"/>
            <a:ext cx="4212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Cross-Platform Synchronization</a:t>
            </a:r>
          </a:p>
          <a:p>
            <a:r>
              <a:rPr lang="en-US" dirty="0"/>
              <a:t>Ensuring minimal latency and a consistent UI/UX on all platforms.</a:t>
            </a:r>
            <a:endParaRPr lang="en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6A730B-27AF-5409-A420-3664958EC48F}"/>
              </a:ext>
            </a:extLst>
          </p:cNvPr>
          <p:cNvSpPr txBox="1"/>
          <p:nvPr/>
        </p:nvSpPr>
        <p:spPr>
          <a:xfrm>
            <a:off x="5226598" y="4519744"/>
            <a:ext cx="4212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ML-Agent Training</a:t>
            </a:r>
          </a:p>
          <a:p>
            <a:r>
              <a:rPr lang="en-US" dirty="0"/>
              <a:t>We expect one of the primary challenges to be the training phase of the guard bots.</a:t>
            </a:r>
            <a:endParaRPr lang="en-I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1C7926B-C4DA-4012-FCB5-71FF925A4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187" y="4519744"/>
            <a:ext cx="1229758" cy="13548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314CA6-F4B2-7DC4-25EF-A3A64E8C8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80726"/>
            <a:ext cx="1236984" cy="115340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657EB04-312B-7652-F83A-212D8C634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74" y="2649192"/>
            <a:ext cx="1051506" cy="114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6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768FD5-DD7A-43C7-8DEA-1F5DB3CB5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50AD8-D4BF-F971-E615-74252BEF1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746" y="3703975"/>
            <a:ext cx="4337858" cy="239871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Impact: Where Intuition Meets Algorithmic Insight</a:t>
            </a:r>
            <a:endParaRPr lang="en-IL" sz="4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A604F-E287-3D49-4585-E46B78CD9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248" b="11273"/>
          <a:stretch>
            <a:fillRect/>
          </a:stretch>
        </p:blipFill>
        <p:spPr>
          <a:xfrm>
            <a:off x="2" y="10"/>
            <a:ext cx="12191999" cy="3154014"/>
          </a:xfrm>
          <a:custGeom>
            <a:avLst/>
            <a:gdLst/>
            <a:ahLst/>
            <a:cxnLst/>
            <a:rect l="l" t="t" r="r" b="b"/>
            <a:pathLst>
              <a:path w="12191999" h="3428999">
                <a:moveTo>
                  <a:pt x="0" y="0"/>
                </a:moveTo>
                <a:lnTo>
                  <a:pt x="12191999" y="0"/>
                </a:lnTo>
                <a:lnTo>
                  <a:pt x="12191999" y="920893"/>
                </a:lnTo>
                <a:lnTo>
                  <a:pt x="12191999" y="1514929"/>
                </a:lnTo>
                <a:lnTo>
                  <a:pt x="12191999" y="3130902"/>
                </a:lnTo>
                <a:lnTo>
                  <a:pt x="12188051" y="3131476"/>
                </a:lnTo>
                <a:cubicBezTo>
                  <a:pt x="12153000" y="3135813"/>
                  <a:pt x="12133655" y="3136025"/>
                  <a:pt x="12112012" y="3138906"/>
                </a:cubicBezTo>
                <a:cubicBezTo>
                  <a:pt x="12076970" y="3145595"/>
                  <a:pt x="12039899" y="3160769"/>
                  <a:pt x="12018752" y="3165642"/>
                </a:cubicBezTo>
                <a:lnTo>
                  <a:pt x="11985122" y="3168147"/>
                </a:lnTo>
                <a:lnTo>
                  <a:pt x="11986344" y="3172878"/>
                </a:lnTo>
                <a:lnTo>
                  <a:pt x="11973852" y="3173226"/>
                </a:lnTo>
                <a:lnTo>
                  <a:pt x="11945968" y="3173341"/>
                </a:lnTo>
                <a:cubicBezTo>
                  <a:pt x="11928568" y="3174057"/>
                  <a:pt x="11880184" y="3172923"/>
                  <a:pt x="11862470" y="3174654"/>
                </a:cubicBezTo>
                <a:cubicBezTo>
                  <a:pt x="11857360" y="3179700"/>
                  <a:pt x="11849473" y="3182451"/>
                  <a:pt x="11839688" y="3183726"/>
                </a:cubicBezTo>
                <a:lnTo>
                  <a:pt x="11818138" y="3183868"/>
                </a:lnTo>
                <a:lnTo>
                  <a:pt x="11693161" y="3196027"/>
                </a:lnTo>
                <a:lnTo>
                  <a:pt x="11675978" y="3196936"/>
                </a:lnTo>
                <a:lnTo>
                  <a:pt x="11666672" y="3201013"/>
                </a:lnTo>
                <a:cubicBezTo>
                  <a:pt x="11659568" y="3201827"/>
                  <a:pt x="11639160" y="3201301"/>
                  <a:pt x="11633348" y="3201823"/>
                </a:cubicBezTo>
                <a:lnTo>
                  <a:pt x="11631806" y="3204144"/>
                </a:lnTo>
                <a:cubicBezTo>
                  <a:pt x="11613292" y="3207852"/>
                  <a:pt x="11543654" y="3220200"/>
                  <a:pt x="11522270" y="3224070"/>
                </a:cubicBezTo>
                <a:cubicBezTo>
                  <a:pt x="11517998" y="3220503"/>
                  <a:pt x="11508432" y="3226137"/>
                  <a:pt x="11503503" y="3227361"/>
                </a:cubicBezTo>
                <a:cubicBezTo>
                  <a:pt x="11502740" y="3224959"/>
                  <a:pt x="11490808" y="3224226"/>
                  <a:pt x="11487288" y="3226364"/>
                </a:cubicBezTo>
                <a:cubicBezTo>
                  <a:pt x="11403406" y="3238085"/>
                  <a:pt x="11445394" y="3213864"/>
                  <a:pt x="11397514" y="3229209"/>
                </a:cubicBezTo>
                <a:cubicBezTo>
                  <a:pt x="11389044" y="3230225"/>
                  <a:pt x="11382180" y="3229256"/>
                  <a:pt x="11376160" y="3227461"/>
                </a:cubicBezTo>
                <a:lnTo>
                  <a:pt x="11367180" y="3223774"/>
                </a:lnTo>
                <a:lnTo>
                  <a:pt x="11332420" y="3230742"/>
                </a:lnTo>
                <a:cubicBezTo>
                  <a:pt x="11315298" y="3233171"/>
                  <a:pt x="11297277" y="3234781"/>
                  <a:pt x="11278786" y="3235517"/>
                </a:cubicBezTo>
                <a:cubicBezTo>
                  <a:pt x="11274637" y="3230607"/>
                  <a:pt x="11260123" y="3237582"/>
                  <a:pt x="11253295" y="3238964"/>
                </a:cubicBezTo>
                <a:cubicBezTo>
                  <a:pt x="11253224" y="3235757"/>
                  <a:pt x="11238096" y="3234220"/>
                  <a:pt x="11232727" y="3236871"/>
                </a:cubicBezTo>
                <a:cubicBezTo>
                  <a:pt x="11119903" y="3248332"/>
                  <a:pt x="11183388" y="3218382"/>
                  <a:pt x="11115682" y="3236341"/>
                </a:cubicBezTo>
                <a:cubicBezTo>
                  <a:pt x="11104356" y="3237278"/>
                  <a:pt x="11095858" y="3235671"/>
                  <a:pt x="11088768" y="3233017"/>
                </a:cubicBezTo>
                <a:lnTo>
                  <a:pt x="11076012" y="3226390"/>
                </a:lnTo>
                <a:lnTo>
                  <a:pt x="11066016" y="3228753"/>
                </a:lnTo>
                <a:cubicBezTo>
                  <a:pt x="11028292" y="3228939"/>
                  <a:pt x="11017169" y="3222147"/>
                  <a:pt x="10995221" y="3228989"/>
                </a:cubicBezTo>
                <a:cubicBezTo>
                  <a:pt x="10962786" y="3214768"/>
                  <a:pt x="10973708" y="3227571"/>
                  <a:pt x="10949038" y="3229747"/>
                </a:cubicBezTo>
                <a:cubicBezTo>
                  <a:pt x="10929576" y="3232582"/>
                  <a:pt x="10965306" y="3238039"/>
                  <a:pt x="10946231" y="3238844"/>
                </a:cubicBezTo>
                <a:cubicBezTo>
                  <a:pt x="10925596" y="3235173"/>
                  <a:pt x="10926566" y="3246575"/>
                  <a:pt x="10905107" y="3242085"/>
                </a:cubicBezTo>
                <a:cubicBezTo>
                  <a:pt x="10910320" y="3233495"/>
                  <a:pt x="10862761" y="3243750"/>
                  <a:pt x="10861282" y="3236246"/>
                </a:cubicBezTo>
                <a:cubicBezTo>
                  <a:pt x="10843055" y="3246977"/>
                  <a:pt x="10833897" y="3233757"/>
                  <a:pt x="10809627" y="3237064"/>
                </a:cubicBezTo>
                <a:cubicBezTo>
                  <a:pt x="10798198" y="3241124"/>
                  <a:pt x="10789952" y="3241821"/>
                  <a:pt x="10778718" y="3237455"/>
                </a:cubicBezTo>
                <a:cubicBezTo>
                  <a:pt x="10726069" y="3257219"/>
                  <a:pt x="10746866" y="3238339"/>
                  <a:pt x="10697595" y="3245939"/>
                </a:cubicBezTo>
                <a:cubicBezTo>
                  <a:pt x="10655146" y="3253933"/>
                  <a:pt x="10607026" y="3259119"/>
                  <a:pt x="10565970" y="3278201"/>
                </a:cubicBezTo>
                <a:cubicBezTo>
                  <a:pt x="10558434" y="3283608"/>
                  <a:pt x="10539930" y="3285654"/>
                  <a:pt x="10524645" y="3282773"/>
                </a:cubicBezTo>
                <a:cubicBezTo>
                  <a:pt x="10522018" y="3282276"/>
                  <a:pt x="10519582" y="3281649"/>
                  <a:pt x="10517421" y="3280913"/>
                </a:cubicBezTo>
                <a:cubicBezTo>
                  <a:pt x="10481928" y="3283832"/>
                  <a:pt x="10352108" y="3296870"/>
                  <a:pt x="10311683" y="3300288"/>
                </a:cubicBezTo>
                <a:cubicBezTo>
                  <a:pt x="10308410" y="3293342"/>
                  <a:pt x="10287968" y="3305875"/>
                  <a:pt x="10274873" y="3301423"/>
                </a:cubicBezTo>
                <a:cubicBezTo>
                  <a:pt x="10265494" y="3297516"/>
                  <a:pt x="10257104" y="3300407"/>
                  <a:pt x="10247307" y="3300714"/>
                </a:cubicBezTo>
                <a:cubicBezTo>
                  <a:pt x="10234401" y="3297643"/>
                  <a:pt x="10192308" y="3303190"/>
                  <a:pt x="10181334" y="3307168"/>
                </a:cubicBezTo>
                <a:cubicBezTo>
                  <a:pt x="10155109" y="3320992"/>
                  <a:pt x="10095518" y="3310726"/>
                  <a:pt x="10073729" y="3321318"/>
                </a:cubicBezTo>
                <a:cubicBezTo>
                  <a:pt x="10065823" y="3322872"/>
                  <a:pt x="10058087" y="3323501"/>
                  <a:pt x="10050495" y="3323554"/>
                </a:cubicBezTo>
                <a:lnTo>
                  <a:pt x="10029247" y="3322387"/>
                </a:lnTo>
                <a:lnTo>
                  <a:pt x="10023206" y="3319426"/>
                </a:lnTo>
                <a:lnTo>
                  <a:pt x="10010221" y="3320159"/>
                </a:lnTo>
                <a:lnTo>
                  <a:pt x="10006500" y="3319709"/>
                </a:lnTo>
                <a:cubicBezTo>
                  <a:pt x="9999392" y="3318836"/>
                  <a:pt x="9992376" y="3318075"/>
                  <a:pt x="9985433" y="3317775"/>
                </a:cubicBezTo>
                <a:cubicBezTo>
                  <a:pt x="9994564" y="3332623"/>
                  <a:pt x="9927872" y="3317665"/>
                  <a:pt x="9947096" y="3329673"/>
                </a:cubicBezTo>
                <a:cubicBezTo>
                  <a:pt x="9910530" y="3330603"/>
                  <a:pt x="9938422" y="3341787"/>
                  <a:pt x="9894468" y="3331125"/>
                </a:cubicBezTo>
                <a:cubicBezTo>
                  <a:pt x="9837697" y="3343266"/>
                  <a:pt x="9748207" y="3338748"/>
                  <a:pt x="9703741" y="3357170"/>
                </a:cubicBezTo>
                <a:cubicBezTo>
                  <a:pt x="9709264" y="3350136"/>
                  <a:pt x="9685337" y="3344679"/>
                  <a:pt x="9668763" y="3348169"/>
                </a:cubicBezTo>
                <a:cubicBezTo>
                  <a:pt x="9688139" y="3320571"/>
                  <a:pt x="9603232" y="3373038"/>
                  <a:pt x="9588644" y="3354205"/>
                </a:cubicBezTo>
                <a:cubicBezTo>
                  <a:pt x="9587925" y="3371689"/>
                  <a:pt x="9513642" y="3401336"/>
                  <a:pt x="9478680" y="3386990"/>
                </a:cubicBezTo>
                <a:cubicBezTo>
                  <a:pt x="9425416" y="3390492"/>
                  <a:pt x="9387699" y="3404944"/>
                  <a:pt x="9331856" y="3399166"/>
                </a:cubicBezTo>
                <a:cubicBezTo>
                  <a:pt x="9330123" y="3401505"/>
                  <a:pt x="9327283" y="3403463"/>
                  <a:pt x="9323679" y="3405145"/>
                </a:cubicBezTo>
                <a:lnTo>
                  <a:pt x="9311620" y="3409223"/>
                </a:lnTo>
                <a:lnTo>
                  <a:pt x="9309289" y="3408926"/>
                </a:lnTo>
                <a:cubicBezTo>
                  <a:pt x="9300131" y="3408873"/>
                  <a:pt x="9295442" y="3409859"/>
                  <a:pt x="9292731" y="3411301"/>
                </a:cubicBezTo>
                <a:lnTo>
                  <a:pt x="9290814" y="3413412"/>
                </a:lnTo>
                <a:lnTo>
                  <a:pt x="9279990" y="3415541"/>
                </a:lnTo>
                <a:lnTo>
                  <a:pt x="9260104" y="3421077"/>
                </a:lnTo>
                <a:lnTo>
                  <a:pt x="9255034" y="3420853"/>
                </a:lnTo>
                <a:lnTo>
                  <a:pt x="9222941" y="3427242"/>
                </a:lnTo>
                <a:lnTo>
                  <a:pt x="9221858" y="3426731"/>
                </a:lnTo>
                <a:cubicBezTo>
                  <a:pt x="9218700" y="3425733"/>
                  <a:pt x="9214983" y="3425271"/>
                  <a:pt x="9210014" y="3425917"/>
                </a:cubicBezTo>
                <a:cubicBezTo>
                  <a:pt x="9208256" y="3416158"/>
                  <a:pt x="9203342" y="3422957"/>
                  <a:pt x="9188839" y="3425728"/>
                </a:cubicBezTo>
                <a:cubicBezTo>
                  <a:pt x="9182870" y="3411188"/>
                  <a:pt x="9147335" y="3424352"/>
                  <a:pt x="9132080" y="3417886"/>
                </a:cubicBezTo>
                <a:cubicBezTo>
                  <a:pt x="9121557" y="3420249"/>
                  <a:pt x="9110321" y="3422482"/>
                  <a:pt x="9098549" y="3424480"/>
                </a:cubicBezTo>
                <a:lnTo>
                  <a:pt x="9003970" y="3425484"/>
                </a:lnTo>
                <a:lnTo>
                  <a:pt x="8904921" y="3413774"/>
                </a:lnTo>
                <a:cubicBezTo>
                  <a:pt x="8868284" y="3413519"/>
                  <a:pt x="8836559" y="3409171"/>
                  <a:pt x="8805551" y="3412237"/>
                </a:cubicBezTo>
                <a:cubicBezTo>
                  <a:pt x="8792955" y="3408854"/>
                  <a:pt x="8781083" y="3407488"/>
                  <a:pt x="8769572" y="3412551"/>
                </a:cubicBezTo>
                <a:cubicBezTo>
                  <a:pt x="8735382" y="3410862"/>
                  <a:pt x="8727105" y="3403632"/>
                  <a:pt x="8705440" y="3409271"/>
                </a:cubicBezTo>
                <a:cubicBezTo>
                  <a:pt x="8686231" y="3397576"/>
                  <a:pt x="8685094" y="3402040"/>
                  <a:pt x="8676067" y="3405389"/>
                </a:cubicBezTo>
                <a:lnTo>
                  <a:pt x="8674779" y="3405628"/>
                </a:lnTo>
                <a:lnTo>
                  <a:pt x="8672154" y="3403956"/>
                </a:lnTo>
                <a:lnTo>
                  <a:pt x="8666720" y="3403182"/>
                </a:lnTo>
                <a:lnTo>
                  <a:pt x="8651886" y="3403680"/>
                </a:lnTo>
                <a:lnTo>
                  <a:pt x="8646307" y="3404298"/>
                </a:lnTo>
                <a:cubicBezTo>
                  <a:pt x="8642465" y="3404565"/>
                  <a:pt x="8639912" y="3404534"/>
                  <a:pt x="8638145" y="3404287"/>
                </a:cubicBezTo>
                <a:lnTo>
                  <a:pt x="8637941" y="3404149"/>
                </a:lnTo>
                <a:lnTo>
                  <a:pt x="8630296" y="3404406"/>
                </a:lnTo>
                <a:cubicBezTo>
                  <a:pt x="8617394" y="3405155"/>
                  <a:pt x="8604838" y="3406180"/>
                  <a:pt x="8592887" y="3407398"/>
                </a:cubicBezTo>
                <a:cubicBezTo>
                  <a:pt x="8582781" y="3399722"/>
                  <a:pt x="8538622" y="3408789"/>
                  <a:pt x="8543455" y="3394319"/>
                </a:cubicBezTo>
                <a:cubicBezTo>
                  <a:pt x="8527334" y="3395534"/>
                  <a:pt x="8517583" y="3401542"/>
                  <a:pt x="8523012" y="3392051"/>
                </a:cubicBezTo>
                <a:cubicBezTo>
                  <a:pt x="8517705" y="3392178"/>
                  <a:pt x="8514435" y="3391372"/>
                  <a:pt x="8512093" y="3390108"/>
                </a:cubicBezTo>
                <a:lnTo>
                  <a:pt x="8511416" y="3389513"/>
                </a:lnTo>
                <a:lnTo>
                  <a:pt x="8475551" y="3392450"/>
                </a:lnTo>
                <a:lnTo>
                  <a:pt x="8470789" y="3391736"/>
                </a:lnTo>
                <a:lnTo>
                  <a:pt x="8447414" y="3395064"/>
                </a:lnTo>
                <a:lnTo>
                  <a:pt x="8435335" y="3396028"/>
                </a:lnTo>
                <a:lnTo>
                  <a:pt x="8431923" y="3397855"/>
                </a:lnTo>
                <a:cubicBezTo>
                  <a:pt x="8428239" y="3398965"/>
                  <a:pt x="8422959" y="3399444"/>
                  <a:pt x="8414099" y="3398491"/>
                </a:cubicBezTo>
                <a:lnTo>
                  <a:pt x="8412049" y="3397978"/>
                </a:lnTo>
                <a:lnTo>
                  <a:pt x="8397349" y="3400683"/>
                </a:lnTo>
                <a:cubicBezTo>
                  <a:pt x="8392615" y="3401933"/>
                  <a:pt x="8388424" y="3403524"/>
                  <a:pt x="8385030" y="3405585"/>
                </a:cubicBezTo>
                <a:cubicBezTo>
                  <a:pt x="8334977" y="3394568"/>
                  <a:pt x="8287750" y="3404648"/>
                  <a:pt x="8233422" y="3402742"/>
                </a:cubicBezTo>
                <a:cubicBezTo>
                  <a:pt x="8209936" y="3385601"/>
                  <a:pt x="8116056" y="3406588"/>
                  <a:pt x="8102569" y="3423208"/>
                </a:cubicBezTo>
                <a:cubicBezTo>
                  <a:pt x="8102264" y="3408645"/>
                  <a:pt x="8034186" y="3428475"/>
                  <a:pt x="8016625" y="3428989"/>
                </a:cubicBezTo>
                <a:cubicBezTo>
                  <a:pt x="8010771" y="3429161"/>
                  <a:pt x="8010530" y="3427186"/>
                  <a:pt x="8020284" y="3421076"/>
                </a:cubicBezTo>
                <a:cubicBezTo>
                  <a:pt x="8001623" y="3422777"/>
                  <a:pt x="7982361" y="3415208"/>
                  <a:pt x="7992871" y="3409037"/>
                </a:cubicBezTo>
                <a:cubicBezTo>
                  <a:pt x="7936181" y="3422244"/>
                  <a:pt x="7852511" y="3409112"/>
                  <a:pt x="7788452" y="3415110"/>
                </a:cubicBezTo>
                <a:cubicBezTo>
                  <a:pt x="7753529" y="3400598"/>
                  <a:pt x="7772461" y="3414025"/>
                  <a:pt x="7736237" y="3411311"/>
                </a:cubicBezTo>
                <a:cubicBezTo>
                  <a:pt x="7746145" y="3424670"/>
                  <a:pt x="7692261" y="3403816"/>
                  <a:pt x="7690279" y="3418893"/>
                </a:cubicBezTo>
                <a:cubicBezTo>
                  <a:pt x="7683750" y="3417921"/>
                  <a:pt x="7677487" y="3416505"/>
                  <a:pt x="7671219" y="3414970"/>
                </a:cubicBezTo>
                <a:lnTo>
                  <a:pt x="7667928" y="3414173"/>
                </a:lnTo>
                <a:lnTo>
                  <a:pt x="7654774" y="3413595"/>
                </a:lnTo>
                <a:lnTo>
                  <a:pt x="7651067" y="3410171"/>
                </a:lnTo>
                <a:lnTo>
                  <a:pt x="7631267" y="3406963"/>
                </a:lnTo>
                <a:cubicBezTo>
                  <a:pt x="7623851" y="3406267"/>
                  <a:pt x="7615871" y="3406106"/>
                  <a:pt x="7607053" y="3406809"/>
                </a:cubicBezTo>
                <a:cubicBezTo>
                  <a:pt x="7585359" y="3412784"/>
                  <a:pt x="7551579" y="3405461"/>
                  <a:pt x="7521027" y="3405904"/>
                </a:cubicBezTo>
                <a:lnTo>
                  <a:pt x="7506997" y="3407754"/>
                </a:lnTo>
                <a:lnTo>
                  <a:pt x="7461204" y="3404669"/>
                </a:lnTo>
                <a:cubicBezTo>
                  <a:pt x="7448169" y="3404071"/>
                  <a:pt x="7434640" y="3403756"/>
                  <a:pt x="7420396" y="3403975"/>
                </a:cubicBezTo>
                <a:lnTo>
                  <a:pt x="7393955" y="3405447"/>
                </a:lnTo>
                <a:lnTo>
                  <a:pt x="7387024" y="3404227"/>
                </a:lnTo>
                <a:cubicBezTo>
                  <a:pt x="7374952" y="3404363"/>
                  <a:pt x="7358975" y="3408656"/>
                  <a:pt x="7360398" y="3403441"/>
                </a:cubicBezTo>
                <a:lnTo>
                  <a:pt x="7346837" y="3405249"/>
                </a:lnTo>
                <a:lnTo>
                  <a:pt x="7333451" y="3401087"/>
                </a:lnTo>
                <a:cubicBezTo>
                  <a:pt x="7331985" y="3400120"/>
                  <a:pt x="7330882" y="3399091"/>
                  <a:pt x="7330179" y="3398037"/>
                </a:cubicBezTo>
                <a:lnTo>
                  <a:pt x="7311232" y="3399406"/>
                </a:lnTo>
                <a:lnTo>
                  <a:pt x="7295699" y="3396426"/>
                </a:lnTo>
                <a:lnTo>
                  <a:pt x="7282158" y="3398374"/>
                </a:lnTo>
                <a:lnTo>
                  <a:pt x="7276538" y="3397935"/>
                </a:lnTo>
                <a:lnTo>
                  <a:pt x="7262569" y="3396460"/>
                </a:lnTo>
                <a:cubicBezTo>
                  <a:pt x="7255407" y="3395426"/>
                  <a:pt x="7247392" y="3394180"/>
                  <a:pt x="7238468" y="3393183"/>
                </a:cubicBezTo>
                <a:lnTo>
                  <a:pt x="7230949" y="3392727"/>
                </a:lnTo>
                <a:lnTo>
                  <a:pt x="7214580" y="3387715"/>
                </a:lnTo>
                <a:cubicBezTo>
                  <a:pt x="7202670" y="3383926"/>
                  <a:pt x="7193296" y="3381373"/>
                  <a:pt x="7182893" y="3383429"/>
                </a:cubicBezTo>
                <a:cubicBezTo>
                  <a:pt x="7165160" y="3378534"/>
                  <a:pt x="7152772" y="3364815"/>
                  <a:pt x="7127104" y="3368475"/>
                </a:cubicBezTo>
                <a:cubicBezTo>
                  <a:pt x="7134894" y="3362260"/>
                  <a:pt x="7098599" y="3367723"/>
                  <a:pt x="7094311" y="3361339"/>
                </a:cubicBezTo>
                <a:cubicBezTo>
                  <a:pt x="7092331" y="3356198"/>
                  <a:pt x="7080860" y="3356657"/>
                  <a:pt x="7072124" y="3354762"/>
                </a:cubicBezTo>
                <a:cubicBezTo>
                  <a:pt x="7065898" y="3349511"/>
                  <a:pt x="7021942" y="3344717"/>
                  <a:pt x="7006638" y="3345473"/>
                </a:cubicBezTo>
                <a:cubicBezTo>
                  <a:pt x="6963504" y="3350697"/>
                  <a:pt x="6928807" y="3329559"/>
                  <a:pt x="6894320" y="3333192"/>
                </a:cubicBezTo>
                <a:cubicBezTo>
                  <a:pt x="6885290" y="3332697"/>
                  <a:pt x="6877803" y="3331507"/>
                  <a:pt x="6871318" y="3329892"/>
                </a:cubicBezTo>
                <a:lnTo>
                  <a:pt x="6855157" y="3324330"/>
                </a:lnTo>
                <a:cubicBezTo>
                  <a:pt x="6854956" y="3323109"/>
                  <a:pt x="6854755" y="3321887"/>
                  <a:pt x="6854555" y="3320665"/>
                </a:cubicBezTo>
                <a:lnTo>
                  <a:pt x="6842483" y="3318413"/>
                </a:lnTo>
                <a:lnTo>
                  <a:pt x="6840027" y="3317245"/>
                </a:lnTo>
                <a:cubicBezTo>
                  <a:pt x="6835354" y="3315001"/>
                  <a:pt x="6830588" y="3312868"/>
                  <a:pt x="6825185" y="3311114"/>
                </a:cubicBezTo>
                <a:cubicBezTo>
                  <a:pt x="6810331" y="3324866"/>
                  <a:pt x="6776772" y="3298463"/>
                  <a:pt x="6774755" y="3312168"/>
                </a:cubicBezTo>
                <a:cubicBezTo>
                  <a:pt x="6742477" y="3304924"/>
                  <a:pt x="6749024" y="3319870"/>
                  <a:pt x="6728129" y="3301832"/>
                </a:cubicBezTo>
                <a:cubicBezTo>
                  <a:pt x="6661764" y="3299056"/>
                  <a:pt x="6593104" y="3275946"/>
                  <a:pt x="6527587" y="3280829"/>
                </a:cubicBezTo>
                <a:cubicBezTo>
                  <a:pt x="6542935" y="3276465"/>
                  <a:pt x="6531033" y="3266920"/>
                  <a:pt x="6511742" y="3266067"/>
                </a:cubicBezTo>
                <a:cubicBezTo>
                  <a:pt x="6570025" y="3248440"/>
                  <a:pt x="6418649" y="3271458"/>
                  <a:pt x="6434953" y="3253360"/>
                </a:cubicBezTo>
                <a:cubicBezTo>
                  <a:pt x="6407781" y="3267048"/>
                  <a:pt x="6300040" y="3274313"/>
                  <a:pt x="6292331" y="3255322"/>
                </a:cubicBezTo>
                <a:cubicBezTo>
                  <a:pt x="6242057" y="3246469"/>
                  <a:pt x="6188266" y="3249680"/>
                  <a:pt x="6149913" y="3232917"/>
                </a:cubicBezTo>
                <a:cubicBezTo>
                  <a:pt x="6144898" y="3234391"/>
                  <a:pt x="6139526" y="3235322"/>
                  <a:pt x="6133930" y="3235867"/>
                </a:cubicBezTo>
                <a:lnTo>
                  <a:pt x="6117554" y="3236464"/>
                </a:lnTo>
                <a:lnTo>
                  <a:pt x="6116039" y="3235720"/>
                </a:lnTo>
                <a:cubicBezTo>
                  <a:pt x="6108393" y="3233681"/>
                  <a:pt x="6102936" y="3233437"/>
                  <a:pt x="6098459" y="3233988"/>
                </a:cubicBezTo>
                <a:lnTo>
                  <a:pt x="6093630" y="3235240"/>
                </a:lnTo>
                <a:lnTo>
                  <a:pt x="6081261" y="3234563"/>
                </a:lnTo>
                <a:lnTo>
                  <a:pt x="6056067" y="3234608"/>
                </a:lnTo>
                <a:lnTo>
                  <a:pt x="6052129" y="3233324"/>
                </a:lnTo>
                <a:lnTo>
                  <a:pt x="6015338" y="3231378"/>
                </a:lnTo>
                <a:cubicBezTo>
                  <a:pt x="6015291" y="3231165"/>
                  <a:pt x="6015245" y="3230951"/>
                  <a:pt x="6015198" y="3230737"/>
                </a:cubicBezTo>
                <a:cubicBezTo>
                  <a:pt x="6014048" y="3229257"/>
                  <a:pt x="6011617" y="3228081"/>
                  <a:pt x="6006436" y="3227508"/>
                </a:cubicBezTo>
                <a:cubicBezTo>
                  <a:pt x="6019781" y="3219395"/>
                  <a:pt x="6005305" y="3223709"/>
                  <a:pt x="5988851" y="3222735"/>
                </a:cubicBezTo>
                <a:cubicBezTo>
                  <a:pt x="6005907" y="3209918"/>
                  <a:pt x="5955918" y="3212588"/>
                  <a:pt x="5952863" y="3204137"/>
                </a:cubicBezTo>
                <a:cubicBezTo>
                  <a:pt x="5940395" y="3203711"/>
                  <a:pt x="5927517" y="3203028"/>
                  <a:pt x="5914548" y="3202041"/>
                </a:cubicBezTo>
                <a:lnTo>
                  <a:pt x="5907020" y="3201283"/>
                </a:lnTo>
                <a:cubicBezTo>
                  <a:pt x="5906995" y="3201231"/>
                  <a:pt x="5906969" y="3201180"/>
                  <a:pt x="5906944" y="3201129"/>
                </a:cubicBezTo>
                <a:cubicBezTo>
                  <a:pt x="5905471" y="3200668"/>
                  <a:pt x="5903056" y="3200308"/>
                  <a:pt x="5899155" y="3200053"/>
                </a:cubicBezTo>
                <a:lnTo>
                  <a:pt x="5893294" y="3199901"/>
                </a:lnTo>
                <a:lnTo>
                  <a:pt x="5878691" y="3198431"/>
                </a:lnTo>
                <a:lnTo>
                  <a:pt x="5874165" y="3197003"/>
                </a:lnTo>
                <a:lnTo>
                  <a:pt x="5873092" y="3195108"/>
                </a:lnTo>
                <a:lnTo>
                  <a:pt x="5871658" y="3195162"/>
                </a:lnTo>
                <a:cubicBezTo>
                  <a:pt x="5860152" y="3197097"/>
                  <a:pt x="5855231" y="3201097"/>
                  <a:pt x="5846928" y="3187725"/>
                </a:cubicBezTo>
                <a:cubicBezTo>
                  <a:pt x="5821379" y="3190142"/>
                  <a:pt x="5819686" y="3182343"/>
                  <a:pt x="5788468" y="3176316"/>
                </a:cubicBezTo>
                <a:cubicBezTo>
                  <a:pt x="5773119" y="3179521"/>
                  <a:pt x="5762947" y="3176704"/>
                  <a:pt x="5753823" y="3171919"/>
                </a:cubicBezTo>
                <a:cubicBezTo>
                  <a:pt x="5721557" y="3170726"/>
                  <a:pt x="5694983" y="3162549"/>
                  <a:pt x="5660194" y="3157536"/>
                </a:cubicBezTo>
                <a:cubicBezTo>
                  <a:pt x="5619608" y="3159495"/>
                  <a:pt x="5604384" y="3146636"/>
                  <a:pt x="5567188" y="3141325"/>
                </a:cubicBezTo>
                <a:cubicBezTo>
                  <a:pt x="5530345" y="3148235"/>
                  <a:pt x="5543868" y="3129416"/>
                  <a:pt x="5526178" y="3123274"/>
                </a:cubicBezTo>
                <a:lnTo>
                  <a:pt x="5520866" y="3122322"/>
                </a:lnTo>
                <a:lnTo>
                  <a:pt x="5506009" y="3122332"/>
                </a:lnTo>
                <a:lnTo>
                  <a:pt x="5500363" y="3122766"/>
                </a:lnTo>
                <a:cubicBezTo>
                  <a:pt x="5496497" y="3122905"/>
                  <a:pt x="5493953" y="3122792"/>
                  <a:pt x="5492228" y="3122486"/>
                </a:cubicBezTo>
                <a:lnTo>
                  <a:pt x="5492044" y="3122342"/>
                </a:lnTo>
                <a:lnTo>
                  <a:pt x="5484386" y="3122347"/>
                </a:lnTo>
                <a:cubicBezTo>
                  <a:pt x="5471420" y="3122670"/>
                  <a:pt x="5458764" y="3123280"/>
                  <a:pt x="5446679" y="3124105"/>
                </a:cubicBezTo>
                <a:cubicBezTo>
                  <a:pt x="5437659" y="3116107"/>
                  <a:pt x="5392392" y="3123709"/>
                  <a:pt x="5399188" y="3109418"/>
                </a:cubicBezTo>
                <a:cubicBezTo>
                  <a:pt x="5382948" y="3110102"/>
                  <a:pt x="5372407" y="3115781"/>
                  <a:pt x="5379117" y="3106482"/>
                </a:cubicBezTo>
                <a:cubicBezTo>
                  <a:pt x="5373809" y="3106435"/>
                  <a:pt x="5370660" y="3105521"/>
                  <a:pt x="5368499" y="3104181"/>
                </a:cubicBezTo>
                <a:lnTo>
                  <a:pt x="5367902" y="3103566"/>
                </a:lnTo>
                <a:lnTo>
                  <a:pt x="5331747" y="3105319"/>
                </a:lnTo>
                <a:lnTo>
                  <a:pt x="5327095" y="3104450"/>
                </a:lnTo>
                <a:lnTo>
                  <a:pt x="5303337" y="3107003"/>
                </a:lnTo>
                <a:lnTo>
                  <a:pt x="5291164" y="3107570"/>
                </a:lnTo>
                <a:lnTo>
                  <a:pt x="5287515" y="3109282"/>
                </a:lnTo>
                <a:cubicBezTo>
                  <a:pt x="5283689" y="3110269"/>
                  <a:pt x="5278356" y="3110573"/>
                  <a:pt x="5269654" y="3109330"/>
                </a:cubicBezTo>
                <a:lnTo>
                  <a:pt x="5267681" y="3108752"/>
                </a:lnTo>
                <a:lnTo>
                  <a:pt x="5252655" y="3110969"/>
                </a:lnTo>
                <a:cubicBezTo>
                  <a:pt x="5247766" y="3112062"/>
                  <a:pt x="5243369" y="3113511"/>
                  <a:pt x="5239703" y="3115460"/>
                </a:cubicBezTo>
                <a:cubicBezTo>
                  <a:pt x="5191311" y="3102811"/>
                  <a:pt x="5142849" y="3111324"/>
                  <a:pt x="5088947" y="3107634"/>
                </a:cubicBezTo>
                <a:cubicBezTo>
                  <a:pt x="5027989" y="3108214"/>
                  <a:pt x="4985627" y="3110432"/>
                  <a:pt x="4945514" y="3110162"/>
                </a:cubicBezTo>
                <a:cubicBezTo>
                  <a:pt x="4926678" y="3111245"/>
                  <a:pt x="4789238" y="3111826"/>
                  <a:pt x="4800559" y="3106010"/>
                </a:cubicBezTo>
                <a:cubicBezTo>
                  <a:pt x="4742239" y="3117333"/>
                  <a:pt x="4708324" y="3101468"/>
                  <a:pt x="4643642" y="3105351"/>
                </a:cubicBezTo>
                <a:cubicBezTo>
                  <a:pt x="4610808" y="3089712"/>
                  <a:pt x="4627845" y="3103743"/>
                  <a:pt x="4592107" y="3099840"/>
                </a:cubicBezTo>
                <a:cubicBezTo>
                  <a:pt x="4600157" y="3113506"/>
                  <a:pt x="4549287" y="3090911"/>
                  <a:pt x="4545249" y="3105899"/>
                </a:cubicBezTo>
                <a:cubicBezTo>
                  <a:pt x="4538872" y="3104716"/>
                  <a:pt x="4532825" y="3103094"/>
                  <a:pt x="4526782" y="3101355"/>
                </a:cubicBezTo>
                <a:lnTo>
                  <a:pt x="4523614" y="3100453"/>
                </a:lnTo>
                <a:lnTo>
                  <a:pt x="4510579" y="3099442"/>
                </a:lnTo>
                <a:lnTo>
                  <a:pt x="4507348" y="3095901"/>
                </a:lnTo>
                <a:lnTo>
                  <a:pt x="4348949" y="3090220"/>
                </a:lnTo>
                <a:cubicBezTo>
                  <a:pt x="4335046" y="3092487"/>
                  <a:pt x="4290056" y="3092155"/>
                  <a:pt x="4280362" y="3087618"/>
                </a:cubicBezTo>
                <a:cubicBezTo>
                  <a:pt x="4270739" y="3086627"/>
                  <a:pt x="4260237" y="3088220"/>
                  <a:pt x="4254634" y="3083366"/>
                </a:cubicBezTo>
                <a:cubicBezTo>
                  <a:pt x="4233731" y="3080512"/>
                  <a:pt x="4185859" y="3073948"/>
                  <a:pt x="4154942" y="3070490"/>
                </a:cubicBezTo>
                <a:cubicBezTo>
                  <a:pt x="4138280" y="3076599"/>
                  <a:pt x="4112117" y="3064194"/>
                  <a:pt x="4069131" y="3062612"/>
                </a:cubicBezTo>
                <a:cubicBezTo>
                  <a:pt x="4050897" y="3069679"/>
                  <a:pt x="4040160" y="3061449"/>
                  <a:pt x="4005249" y="3070810"/>
                </a:cubicBezTo>
                <a:cubicBezTo>
                  <a:pt x="4003818" y="3069842"/>
                  <a:pt x="4002032" y="3068943"/>
                  <a:pt x="3999945" y="3068139"/>
                </a:cubicBezTo>
                <a:cubicBezTo>
                  <a:pt x="3987818" y="3063468"/>
                  <a:pt x="3968381" y="3062958"/>
                  <a:pt x="3956529" y="3067000"/>
                </a:cubicBezTo>
                <a:cubicBezTo>
                  <a:pt x="3900898" y="3079382"/>
                  <a:pt x="3850463" y="3077929"/>
                  <a:pt x="3803031" y="3079823"/>
                </a:cubicBezTo>
                <a:cubicBezTo>
                  <a:pt x="3749421" y="3080464"/>
                  <a:pt x="3785521" y="3065630"/>
                  <a:pt x="3718229" y="3077134"/>
                </a:cubicBezTo>
                <a:cubicBezTo>
                  <a:pt x="3711244" y="3071611"/>
                  <a:pt x="3702770" y="3071184"/>
                  <a:pt x="3688357" y="3073468"/>
                </a:cubicBezTo>
                <a:cubicBezTo>
                  <a:pt x="3662326" y="3073378"/>
                  <a:pt x="3664937" y="3059899"/>
                  <a:pt x="3638298" y="3067494"/>
                </a:cubicBezTo>
                <a:cubicBezTo>
                  <a:pt x="3643333" y="3060328"/>
                  <a:pt x="3589079" y="3063658"/>
                  <a:pt x="3601443" y="3056355"/>
                </a:cubicBezTo>
                <a:cubicBezTo>
                  <a:pt x="3584797" y="3049384"/>
                  <a:pt x="3575923" y="3060108"/>
                  <a:pt x="3559361" y="3054005"/>
                </a:cubicBezTo>
                <a:cubicBezTo>
                  <a:pt x="3540444" y="3052269"/>
                  <a:pt x="3569896" y="3061996"/>
                  <a:pt x="3548859" y="3062094"/>
                </a:cubicBezTo>
                <a:cubicBezTo>
                  <a:pt x="3523419" y="3060901"/>
                  <a:pt x="3522848" y="3074222"/>
                  <a:pt x="3504082" y="3056779"/>
                </a:cubicBezTo>
                <a:lnTo>
                  <a:pt x="3436234" y="3047769"/>
                </a:lnTo>
                <a:cubicBezTo>
                  <a:pt x="3420764" y="3051629"/>
                  <a:pt x="3408644" y="3049227"/>
                  <a:pt x="3396914" y="3044803"/>
                </a:cubicBezTo>
                <a:cubicBezTo>
                  <a:pt x="3361398" y="3044955"/>
                  <a:pt x="3329425" y="3037856"/>
                  <a:pt x="3289720" y="3034278"/>
                </a:cubicBezTo>
                <a:cubicBezTo>
                  <a:pt x="3246348" y="3037943"/>
                  <a:pt x="3224942" y="3025667"/>
                  <a:pt x="3182509" y="3021890"/>
                </a:cubicBezTo>
                <a:cubicBezTo>
                  <a:pt x="3139731" y="3031583"/>
                  <a:pt x="3155749" y="3004773"/>
                  <a:pt x="3119879" y="3004134"/>
                </a:cubicBezTo>
                <a:cubicBezTo>
                  <a:pt x="3060941" y="3012153"/>
                  <a:pt x="3121880" y="2995117"/>
                  <a:pt x="3031656" y="2995077"/>
                </a:cubicBezTo>
                <a:cubicBezTo>
                  <a:pt x="3026453" y="2996603"/>
                  <a:pt x="3015685" y="2994367"/>
                  <a:pt x="3017018" y="2992034"/>
                </a:cubicBezTo>
                <a:cubicBezTo>
                  <a:pt x="2997245" y="2992118"/>
                  <a:pt x="2941342" y="2976346"/>
                  <a:pt x="2913012" y="2978042"/>
                </a:cubicBezTo>
                <a:cubicBezTo>
                  <a:pt x="2858481" y="2969139"/>
                  <a:pt x="2831094" y="2979433"/>
                  <a:pt x="2791382" y="2975899"/>
                </a:cubicBezTo>
                <a:cubicBezTo>
                  <a:pt x="2745836" y="2966063"/>
                  <a:pt x="2719288" y="2957529"/>
                  <a:pt x="2639738" y="2936567"/>
                </a:cubicBezTo>
                <a:lnTo>
                  <a:pt x="2369741" y="2876435"/>
                </a:lnTo>
                <a:cubicBezTo>
                  <a:pt x="2269614" y="2832081"/>
                  <a:pt x="2140023" y="2856176"/>
                  <a:pt x="2078755" y="2852909"/>
                </a:cubicBezTo>
                <a:cubicBezTo>
                  <a:pt x="2053362" y="2866100"/>
                  <a:pt x="2032778" y="2851474"/>
                  <a:pt x="2002128" y="2856835"/>
                </a:cubicBezTo>
                <a:cubicBezTo>
                  <a:pt x="1933939" y="2859736"/>
                  <a:pt x="1866254" y="2874726"/>
                  <a:pt x="1777746" y="2864566"/>
                </a:cubicBezTo>
                <a:cubicBezTo>
                  <a:pt x="1737851" y="2905864"/>
                  <a:pt x="1634115" y="2880970"/>
                  <a:pt x="1549425" y="2904556"/>
                </a:cubicBezTo>
                <a:cubicBezTo>
                  <a:pt x="1500265" y="2909373"/>
                  <a:pt x="1423030" y="2888862"/>
                  <a:pt x="1405992" y="2911144"/>
                </a:cubicBezTo>
                <a:cubicBezTo>
                  <a:pt x="1383494" y="2897507"/>
                  <a:pt x="1362438" y="2919536"/>
                  <a:pt x="1337848" y="2921491"/>
                </a:cubicBezTo>
                <a:cubicBezTo>
                  <a:pt x="1318218" y="2912820"/>
                  <a:pt x="1308478" y="2920319"/>
                  <a:pt x="1290645" y="2921985"/>
                </a:cubicBezTo>
                <a:cubicBezTo>
                  <a:pt x="1282569" y="2916637"/>
                  <a:pt x="1267476" y="2916916"/>
                  <a:pt x="1262341" y="2923190"/>
                </a:cubicBezTo>
                <a:cubicBezTo>
                  <a:pt x="1269627" y="2937654"/>
                  <a:pt x="1217209" y="2930439"/>
                  <a:pt x="1213314" y="2940415"/>
                </a:cubicBezTo>
                <a:cubicBezTo>
                  <a:pt x="1182890" y="2942495"/>
                  <a:pt x="1050782" y="2929830"/>
                  <a:pt x="1028405" y="2945799"/>
                </a:cubicBezTo>
                <a:cubicBezTo>
                  <a:pt x="966896" y="2953381"/>
                  <a:pt x="877997" y="2927977"/>
                  <a:pt x="851857" y="2928423"/>
                </a:cubicBezTo>
                <a:cubicBezTo>
                  <a:pt x="825919" y="2899251"/>
                  <a:pt x="699677" y="2976135"/>
                  <a:pt x="588681" y="2977769"/>
                </a:cubicBezTo>
                <a:cubicBezTo>
                  <a:pt x="573724" y="2974953"/>
                  <a:pt x="565729" y="2974991"/>
                  <a:pt x="561717" y="2981641"/>
                </a:cubicBezTo>
                <a:cubicBezTo>
                  <a:pt x="532860" y="2985482"/>
                  <a:pt x="475932" y="2991762"/>
                  <a:pt x="415541" y="3000819"/>
                </a:cubicBezTo>
                <a:cubicBezTo>
                  <a:pt x="370154" y="3008289"/>
                  <a:pt x="146634" y="3001788"/>
                  <a:pt x="86183" y="3009699"/>
                </a:cubicBezTo>
                <a:lnTo>
                  <a:pt x="0" y="304497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564CA-383A-EA7A-2E31-C0277BB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2343" y="3703975"/>
            <a:ext cx="6268357" cy="23987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Summary: Dynamic Labyrinths is a visualization tool that gamifies the differences between pathfinding algorithms.</a:t>
            </a:r>
          </a:p>
          <a:p>
            <a:pPr marL="0" indent="0">
              <a:buNone/>
            </a:pPr>
            <a:r>
              <a:rPr lang="en-US" sz="1800" dirty="0"/>
              <a:t>The Core Value: It provides an intuitive understanding of how different algorithms work.</a:t>
            </a:r>
          </a:p>
          <a:p>
            <a:pPr marL="0" indent="0">
              <a:buNone/>
            </a:pPr>
            <a:r>
              <a:rPr lang="en-US" sz="1800" dirty="0"/>
              <a:t>Final Takeaway: The project tries to bring abstract concepts into a real, memorable experience.</a:t>
            </a: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3540881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BB0FF-D15B-FFC0-A202-1D4B14FA1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11191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01472-4855-64EB-22AD-0C296D223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Challenge: Learning Algorithms Can</a:t>
            </a:r>
            <a:br>
              <a:rPr lang="en-US"/>
            </a:br>
            <a:r>
              <a:rPr lang="en-US"/>
              <a:t>Be Abstract and Disconnected</a:t>
            </a:r>
            <a:endParaRPr lang="en-I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03AB3C-1590-19E0-1D37-626CC14AA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460812"/>
            <a:ext cx="4177675" cy="2810436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320643-3D2E-C523-74F9-89FB6E62862F}"/>
              </a:ext>
            </a:extLst>
          </p:cNvPr>
          <p:cNvSpPr txBox="1">
            <a:spLocks/>
          </p:cNvSpPr>
          <p:nvPr/>
        </p:nvSpPr>
        <p:spPr>
          <a:xfrm>
            <a:off x="5015875" y="2637651"/>
            <a:ext cx="6713552" cy="23981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Traditional methods often rely on "passive information transfer”.</a:t>
            </a:r>
          </a:p>
          <a:p>
            <a:r>
              <a:rPr lang="en-US" sz="2200" dirty="0"/>
              <a:t>This "one-size-fits-all" approach can fail to stimulate interest.</a:t>
            </a:r>
          </a:p>
          <a:p>
            <a:r>
              <a:rPr lang="en-US" sz="2200" dirty="0"/>
              <a:t>There is a significant need for interactive, student-centered tools.</a:t>
            </a:r>
            <a:endParaRPr lang="en-IL" sz="2200" dirty="0"/>
          </a:p>
        </p:txBody>
      </p:sp>
    </p:spTree>
    <p:extLst>
      <p:ext uri="{BB962C8B-B14F-4D97-AF65-F5344CB8AC3E}">
        <p14:creationId xmlns:p14="http://schemas.microsoft.com/office/powerpoint/2010/main" val="2718664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4670A05-86C5-DDA8-C4D5-354C4949D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667" y="2841707"/>
            <a:ext cx="699536" cy="11542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DBE146-6A61-F8C4-8A0C-9EC8316D7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565" y="2853376"/>
            <a:ext cx="699536" cy="11542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807B46-020D-77A2-F30B-1771D3630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597" y="2835537"/>
            <a:ext cx="699536" cy="11542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311D3-4022-D7D8-3015-98FE263C8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Evidence: Game-Based Learning Delivers</a:t>
            </a:r>
            <a:br>
              <a:rPr lang="en-US" dirty="0"/>
            </a:br>
            <a:r>
              <a:rPr lang="en-US" dirty="0"/>
              <a:t>Superior Outcomes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331F0-FB8E-EBB7-C84F-E506E7BAA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1875"/>
            <a:ext cx="10515600" cy="14422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Recent empirical studies show that gamified environments can outperform traditional instructional methods.</a:t>
            </a:r>
            <a:endParaRPr lang="en-IL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27623F-E6D2-05BE-F816-1F8CB02BD70F}"/>
              </a:ext>
            </a:extLst>
          </p:cNvPr>
          <p:cNvSpPr txBox="1">
            <a:spLocks/>
          </p:cNvSpPr>
          <p:nvPr/>
        </p:nvSpPr>
        <p:spPr>
          <a:xfrm>
            <a:off x="1665658" y="3527739"/>
            <a:ext cx="3657113" cy="1881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Boeker et al. (2013)</a:t>
            </a:r>
          </a:p>
          <a:p>
            <a:pPr marL="0" indent="0">
              <a:buNone/>
            </a:pPr>
            <a:r>
              <a:rPr lang="en-US" sz="1600" dirty="0"/>
              <a:t>A study in medical education found students using a game-based tool achieved significantly higher scores on cognitive knowledge tests and reported higher levels of fun and engagement.</a:t>
            </a:r>
            <a:endParaRPr lang="en-IL" sz="1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AA25EFE-86D0-9EE2-535F-21B54A27797B}"/>
              </a:ext>
            </a:extLst>
          </p:cNvPr>
          <p:cNvSpPr txBox="1">
            <a:spLocks/>
          </p:cNvSpPr>
          <p:nvPr/>
        </p:nvSpPr>
        <p:spPr>
          <a:xfrm>
            <a:off x="6984588" y="3521569"/>
            <a:ext cx="3541754" cy="2141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err="1"/>
              <a:t>Gudadappanavar</a:t>
            </a:r>
            <a:r>
              <a:rPr lang="en-US" sz="1600" dirty="0"/>
              <a:t> et al. (2021)</a:t>
            </a:r>
          </a:p>
          <a:p>
            <a:pPr marL="0" indent="0">
              <a:buNone/>
            </a:pPr>
            <a:r>
              <a:rPr lang="en-US" sz="1600" dirty="0"/>
              <a:t>Research in pharmacology revealed gamified sessions led to a marked improvement in post-test knowledge scores and created an active, "student-centered” environment.</a:t>
            </a:r>
            <a:endParaRPr lang="en-IL" sz="16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4E358A-FB18-EDEB-A5A4-30CFB566310A}"/>
              </a:ext>
            </a:extLst>
          </p:cNvPr>
          <p:cNvSpPr txBox="1">
            <a:spLocks/>
          </p:cNvSpPr>
          <p:nvPr/>
        </p:nvSpPr>
        <p:spPr>
          <a:xfrm>
            <a:off x="1069923" y="5874771"/>
            <a:ext cx="10052154" cy="976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/>
              <a:t>Our Position: Our work is designed as a powerful, supplementary</a:t>
            </a:r>
          </a:p>
          <a:p>
            <a:pPr marL="0" indent="0" algn="ctr">
              <a:buNone/>
            </a:pPr>
            <a:r>
              <a:rPr lang="en-US" sz="2400" dirty="0"/>
              <a:t>enhancement to the existing curriculum.</a:t>
            </a:r>
            <a:endParaRPr lang="en-IL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4F83A-51EB-9501-3261-B8826608C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495" y="2847206"/>
            <a:ext cx="699536" cy="11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958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7A521-07FC-0881-C1F6-B1CE08480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3800" dirty="0"/>
              <a:t>Our Solution: A Game to Make Algorithms Tangible</a:t>
            </a:r>
            <a:endParaRPr lang="en-IL" sz="3800" dirty="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AAAB7-983E-5B21-4D92-8246605C2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2910066"/>
            <a:ext cx="6121328" cy="16663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/>
              <a:t>Project Definition </a:t>
            </a:r>
            <a:br>
              <a:rPr lang="en-US" sz="2400" b="1" dirty="0"/>
            </a:br>
            <a:r>
              <a:rPr lang="en-US" sz="2400" dirty="0"/>
              <a:t>Dynamic Labyrinths is an asymmetric multiplayer game designed to provide a unique and enjoyable approach to visualizing and learning pathfinding algorithms.</a:t>
            </a:r>
          </a:p>
        </p:txBody>
      </p:sp>
      <p:pic>
        <p:nvPicPr>
          <p:cNvPr id="12" name="Picture 11" descr="Cubes connected with a red line">
            <a:extLst>
              <a:ext uri="{FF2B5EF4-FFF2-40B4-BE49-F238E27FC236}">
                <a16:creationId xmlns:a16="http://schemas.microsoft.com/office/drawing/2014/main" id="{E5025B56-BC73-398D-3CDE-9B82391FE2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98" r="5667" b="-1"/>
          <a:stretch>
            <a:fillRect/>
          </a:stretch>
        </p:blipFill>
        <p:spPr>
          <a:xfrm>
            <a:off x="6961907" y="18288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32AC15-0A48-7215-91AB-1B85207462F0}"/>
              </a:ext>
            </a:extLst>
          </p:cNvPr>
          <p:cNvSpPr txBox="1"/>
          <p:nvPr/>
        </p:nvSpPr>
        <p:spPr>
          <a:xfrm>
            <a:off x="640080" y="4893404"/>
            <a:ext cx="50387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Central Idea</a:t>
            </a:r>
          </a:p>
          <a:p>
            <a:r>
              <a:rPr lang="en-US" sz="1400" dirty="0"/>
              <a:t>By immersing players in a competitive 3D environment where the map itself is variable, the game brings algorithmic logic to life. Players "feel" how map complexity impacts navigation.</a:t>
            </a:r>
            <a:endParaRPr lang="en-IL" sz="1400" dirty="0"/>
          </a:p>
          <a:p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38926687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E7471-4293-7D3F-EB09-C54C6BA88C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2452" b="1"/>
          <a:stretch>
            <a:fillRect/>
          </a:stretch>
        </p:blipFill>
        <p:spPr>
          <a:xfrm>
            <a:off x="2533507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2E4F1-160A-68EE-72CB-575133961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Two Roles, One Dynamic Battlefield</a:t>
            </a:r>
            <a:endParaRPr lang="en-IL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C2F0D-9463-1A69-21E2-7BDBE979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The Hunter</a:t>
            </a:r>
          </a:p>
          <a:p>
            <a:r>
              <a:rPr lang="en-US" sz="2000" dirty="0"/>
              <a:t>Objective: Navigate a complex 3D maze to collect puzzle pieces.</a:t>
            </a:r>
          </a:p>
          <a:p>
            <a:r>
              <a:rPr lang="en-US" sz="2000" dirty="0"/>
              <a:t>Challenge: Real-time navigation, obstacle avoidance, and making quick decisions to evade autonomous guard bots.</a:t>
            </a:r>
            <a:endParaRPr lang="en-IL" sz="2000" dirty="0"/>
          </a:p>
        </p:txBody>
      </p:sp>
    </p:spTree>
    <p:extLst>
      <p:ext uri="{BB962C8B-B14F-4D97-AF65-F5344CB8AC3E}">
        <p14:creationId xmlns:p14="http://schemas.microsoft.com/office/powerpoint/2010/main" val="38618609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A22E25-657D-898C-5DED-AC08D67BB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57CDB5-0185-FEA8-2F64-2794608A8C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559" r="1155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CC663-01B5-855E-85C3-5F14CF9B8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534429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The Builder</a:t>
            </a:r>
          </a:p>
          <a:p>
            <a:r>
              <a:rPr lang="en-US" sz="2000" dirty="0"/>
              <a:t>Objective: Dynamically alter the map's topology in real-time.</a:t>
            </a:r>
          </a:p>
          <a:p>
            <a:r>
              <a:rPr lang="en-US" sz="2000" dirty="0"/>
              <a:t>Challenge: Strategically place walls and obstacles to assist the guard bots and oppose the Collector.</a:t>
            </a:r>
            <a:endParaRPr lang="en-IL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30723-B3E9-96D3-C282-2322A9064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107833"/>
            <a:ext cx="3630770" cy="1125542"/>
          </a:xfrm>
        </p:spPr>
        <p:txBody>
          <a:bodyPr>
            <a:normAutofit/>
          </a:bodyPr>
          <a:lstStyle/>
          <a:p>
            <a:r>
              <a:rPr lang="en-US" sz="2000" b="1" dirty="0"/>
              <a:t>Outcome</a:t>
            </a:r>
            <a:r>
              <a:rPr lang="en-US" sz="2000" dirty="0"/>
              <a:t>: A tense, constantly shifting landscape where strategy and adaptation are key.</a:t>
            </a:r>
            <a:endParaRPr lang="en-IL" sz="2000" dirty="0"/>
          </a:p>
        </p:txBody>
      </p:sp>
    </p:spTree>
    <p:extLst>
      <p:ext uri="{BB962C8B-B14F-4D97-AF65-F5344CB8AC3E}">
        <p14:creationId xmlns:p14="http://schemas.microsoft.com/office/powerpoint/2010/main" val="7926680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C94E8-C2B5-4C76-9D5B-B3C4A31A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Educational Engine: A Post-Round Algorithmic Analysis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89804-2A7D-C41C-E0B1-F155FB80C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37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project's key contribution is an educational feedback loop that connects gameplay directly to algorithmic theory.</a:t>
            </a:r>
            <a:endParaRPr lang="en-IL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9FAC0E-B5DF-AE17-21D8-06586E5F68F7}"/>
              </a:ext>
            </a:extLst>
          </p:cNvPr>
          <p:cNvSpPr txBox="1"/>
          <p:nvPr/>
        </p:nvSpPr>
        <p:spPr>
          <a:xfrm>
            <a:off x="1010194" y="2699657"/>
            <a:ext cx="31496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1. Analyze</a:t>
            </a:r>
          </a:p>
          <a:p>
            <a:r>
              <a:rPr lang="en-US" sz="1400" dirty="0"/>
              <a:t>The system analyzes the final, unique map configuration.</a:t>
            </a:r>
            <a:endParaRPr lang="en-IL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17A15C-D700-B7BC-3D8D-E4A0B6B4B0A3}"/>
              </a:ext>
            </a:extLst>
          </p:cNvPr>
          <p:cNvSpPr txBox="1"/>
          <p:nvPr/>
        </p:nvSpPr>
        <p:spPr>
          <a:xfrm>
            <a:off x="8032205" y="4758307"/>
            <a:ext cx="3149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3. Inform</a:t>
            </a:r>
          </a:p>
          <a:p>
            <a:r>
              <a:rPr lang="en-US" sz="1400" dirty="0"/>
              <a:t>Informing the player what is the optimal algorithm for this specific map.</a:t>
            </a:r>
            <a:endParaRPr lang="en-IL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33250F-D506-2A58-A011-78555E7C6A1E}"/>
              </a:ext>
            </a:extLst>
          </p:cNvPr>
          <p:cNvSpPr txBox="1"/>
          <p:nvPr/>
        </p:nvSpPr>
        <p:spPr>
          <a:xfrm>
            <a:off x="1010194" y="4758307"/>
            <a:ext cx="3388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4. Visualize</a:t>
            </a:r>
          </a:p>
          <a:p>
            <a:r>
              <a:rPr lang="en-US" sz="1400" dirty="0"/>
              <a:t>The system provides suggestions based on the optimal path.</a:t>
            </a:r>
            <a:endParaRPr lang="en-IL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3CC32D-6632-F439-C47D-1EA748E16FCB}"/>
              </a:ext>
            </a:extLst>
          </p:cNvPr>
          <p:cNvSpPr txBox="1"/>
          <p:nvPr/>
        </p:nvSpPr>
        <p:spPr>
          <a:xfrm>
            <a:off x="8032204" y="2699657"/>
            <a:ext cx="3149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2. Calculate</a:t>
            </a:r>
          </a:p>
          <a:p>
            <a:r>
              <a:rPr lang="en-US" sz="1400" dirty="0"/>
              <a:t>Calculate</a:t>
            </a:r>
            <a:r>
              <a:rPr lang="en-IL" sz="1400" dirty="0"/>
              <a:t>s the optimal path via different algorithms.</a:t>
            </a:r>
            <a:endParaRPr lang="en-US" sz="1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980D22B-0AF7-ADD5-ACE6-8E7DA0DFFC30}"/>
              </a:ext>
            </a:extLst>
          </p:cNvPr>
          <p:cNvGrpSpPr/>
          <p:nvPr/>
        </p:nvGrpSpPr>
        <p:grpSpPr>
          <a:xfrm>
            <a:off x="4521200" y="2522552"/>
            <a:ext cx="3149600" cy="3124200"/>
            <a:chOff x="4521200" y="2522552"/>
            <a:chExt cx="3149600" cy="31242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14CDEC4-4133-A616-7E82-382140607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21200" y="2522552"/>
              <a:ext cx="3149600" cy="3124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95747D-2801-12FE-EDFF-497030DC8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42548" y="3202044"/>
              <a:ext cx="687146" cy="71910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D7B806-5864-7B24-3DDE-18E1E289B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42548" y="4255031"/>
              <a:ext cx="687146" cy="73742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F3C126D-9DAF-E0EE-5D43-0F53B61C7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19099" y="4255031"/>
              <a:ext cx="721037" cy="73742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E24AB6A-04D0-744D-C952-BDE777099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19099" y="3202043"/>
              <a:ext cx="721037" cy="750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27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9B1CE-E19B-6218-71DA-E21BA0401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8695B-8803-F100-4EC4-257B70BA6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Technology Powering the Experience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084DC-FF92-9C35-48A8-1A16191E9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43610"/>
            <a:ext cx="3298634" cy="1958099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b="1" dirty="0"/>
              <a:t>Unity Engine</a:t>
            </a:r>
          </a:p>
          <a:p>
            <a:pPr marL="0" indent="0" algn="ctr">
              <a:buNone/>
            </a:pPr>
            <a:r>
              <a:rPr lang="en-US" sz="2000" dirty="0"/>
              <a:t>The cross-platform</a:t>
            </a:r>
          </a:p>
          <a:p>
            <a:pPr marL="0" indent="0" algn="ctr">
              <a:buNone/>
            </a:pPr>
            <a:r>
              <a:rPr lang="en-US" sz="2000" dirty="0"/>
              <a:t>foundation for creating the</a:t>
            </a:r>
          </a:p>
          <a:p>
            <a:pPr marL="0" indent="0" algn="ctr">
              <a:buNone/>
            </a:pPr>
            <a:r>
              <a:rPr lang="en-US" sz="2000" dirty="0"/>
              <a:t>interactive 3D content,</a:t>
            </a:r>
          </a:p>
          <a:p>
            <a:pPr marL="0" indent="0" algn="ctr">
              <a:buNone/>
            </a:pPr>
            <a:r>
              <a:rPr lang="en-US" sz="2000" dirty="0"/>
              <a:t>using C# for implementing</a:t>
            </a:r>
          </a:p>
          <a:p>
            <a:pPr marL="0" indent="0" algn="ctr">
              <a:buNone/>
            </a:pPr>
            <a:r>
              <a:rPr lang="en-US" sz="2000" dirty="0"/>
              <a:t>complex game logic.</a:t>
            </a:r>
            <a:endParaRPr lang="en-IL" sz="2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ABBEDF-6C53-A876-13FC-5EEB86BF473E}"/>
              </a:ext>
            </a:extLst>
          </p:cNvPr>
          <p:cNvSpPr txBox="1">
            <a:spLocks/>
          </p:cNvSpPr>
          <p:nvPr/>
        </p:nvSpPr>
        <p:spPr>
          <a:xfrm>
            <a:off x="4446683" y="3844425"/>
            <a:ext cx="3298633" cy="1958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/>
              <a:t>Cross-Platform Multiplayer</a:t>
            </a:r>
          </a:p>
          <a:p>
            <a:pPr marL="0" indent="0" algn="ctr">
              <a:buNone/>
            </a:pPr>
            <a:r>
              <a:rPr lang="en-US" sz="1700" dirty="0"/>
              <a:t>Built with Unity's </a:t>
            </a:r>
            <a:r>
              <a:rPr lang="en-US" sz="1700" dirty="0" err="1"/>
              <a:t>Netcode</a:t>
            </a:r>
            <a:r>
              <a:rPr lang="en-US" sz="1700" dirty="0"/>
              <a:t> for </a:t>
            </a:r>
            <a:r>
              <a:rPr lang="en-US" sz="1700" dirty="0" err="1"/>
              <a:t>GameObjects</a:t>
            </a:r>
            <a:r>
              <a:rPr lang="en-US" sz="1700" dirty="0"/>
              <a:t> (NGO) and Relay service to enable seamless connectivity between PC (Host) and mobile (Client).</a:t>
            </a:r>
            <a:endParaRPr lang="en-IL" sz="17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7A9A780-0955-E04A-6190-605C34387FE9}"/>
              </a:ext>
            </a:extLst>
          </p:cNvPr>
          <p:cNvSpPr txBox="1">
            <a:spLocks/>
          </p:cNvSpPr>
          <p:nvPr/>
        </p:nvSpPr>
        <p:spPr>
          <a:xfrm>
            <a:off x="8055165" y="3843610"/>
            <a:ext cx="3043179" cy="1958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/>
              <a:t>Unity ML-Agents</a:t>
            </a:r>
          </a:p>
          <a:p>
            <a:pPr marL="0" indent="0" algn="ctr">
              <a:buNone/>
            </a:pPr>
            <a:r>
              <a:rPr lang="en-US" sz="1700" dirty="0"/>
              <a:t>An open-source toolkit used to transform the Unity environment in to a simulation for training intelligent agents via Reinforcement Learning.</a:t>
            </a:r>
            <a:endParaRPr lang="en-IL" sz="17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B544DB7-C8A5-4842-7474-35DE7B8F9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669" y="1932404"/>
            <a:ext cx="1372169" cy="1490459"/>
          </a:xfrm>
          <a:prstGeom prst="rect">
            <a:avLst/>
          </a:prstGeom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C8FE8D-0E52-7D0B-0CE4-BAFFD3D85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470" y="1936010"/>
            <a:ext cx="1677058" cy="1492990"/>
          </a:xfrm>
          <a:prstGeom prst="rect">
            <a:avLst/>
          </a:prstGeom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5336DA-4D4D-7A09-D0AE-2041DAF83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150" y="1932404"/>
            <a:ext cx="1594733" cy="149659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1571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3911A-527A-2970-A3A5-6DB1FDD51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Modular and Scalable System Architecture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0FDD4B-9772-E128-EF32-FC4E47501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673" y="1200150"/>
            <a:ext cx="47117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93867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713</TotalTime>
  <Words>991</Words>
  <Application>Microsoft Macintosh PowerPoint</Application>
  <PresentationFormat>Widescreen</PresentationFormat>
  <Paragraphs>122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Office Theme</vt:lpstr>
      <vt:lpstr>PowerPoint Presentation</vt:lpstr>
      <vt:lpstr>The Challenge: Learning Algorithms Can Be Abstract and Disconnected</vt:lpstr>
      <vt:lpstr>The Evidence: Game-Based Learning Delivers Superior Outcomes</vt:lpstr>
      <vt:lpstr>Our Solution: A Game to Make Algorithms Tangible</vt:lpstr>
      <vt:lpstr>Two Roles, One Dynamic Battlefield</vt:lpstr>
      <vt:lpstr>Outcome: A tense, constantly shifting landscape where strategy and adaptation are key.</vt:lpstr>
      <vt:lpstr>The Educational Engine: A Post-Round Algorithmic Analysis</vt:lpstr>
      <vt:lpstr>The Technology Powering the Experience</vt:lpstr>
      <vt:lpstr>A Modular and Scalable System Architecture</vt:lpstr>
      <vt:lpstr>A Modular and Scalable System Architecture</vt:lpstr>
      <vt:lpstr>Training an Adaptive Opponent with Reinforcement Learning</vt:lpstr>
      <vt:lpstr>Pathfinding Algorithms</vt:lpstr>
      <vt:lpstr>Defining Success: Core Functional Requirements</vt:lpstr>
      <vt:lpstr>Ensuring a Quality Experience: Non-Functional Goals</vt:lpstr>
      <vt:lpstr>Our Commitment to Quality: Verification and Evaluation</vt:lpstr>
      <vt:lpstr>PowerPoint Presentation</vt:lpstr>
      <vt:lpstr>Navigating Development: Key Challenges and Learnings</vt:lpstr>
      <vt:lpstr>Impact: Where Intuition Meets Algorithmic Insight</vt:lpstr>
      <vt:lpstr>Thank You!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אליו פיקולי</dc:creator>
  <cp:lastModifiedBy>אליו פיקולי</cp:lastModifiedBy>
  <cp:revision>10</cp:revision>
  <dcterms:created xsi:type="dcterms:W3CDTF">2026-01-08T08:35:08Z</dcterms:created>
  <dcterms:modified xsi:type="dcterms:W3CDTF">2026-01-18T16:27:04Z</dcterms:modified>
</cp:coreProperties>
</file>

<file path=docProps/thumbnail.jpeg>
</file>